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8" r:id="rId3"/>
    <p:sldId id="256" r:id="rId4"/>
    <p:sldId id="267" r:id="rId5"/>
    <p:sldId id="257" r:id="rId6"/>
    <p:sldId id="259" r:id="rId7"/>
    <p:sldId id="258" r:id="rId8"/>
    <p:sldId id="276" r:id="rId9"/>
    <p:sldId id="266" r:id="rId10"/>
    <p:sldId id="269" r:id="rId11"/>
    <p:sldId id="270" r:id="rId12"/>
    <p:sldId id="274" r:id="rId13"/>
    <p:sldId id="271" r:id="rId14"/>
    <p:sldId id="272" r:id="rId15"/>
    <p:sldId id="273" r:id="rId16"/>
    <p:sldId id="279" r:id="rId17"/>
    <p:sldId id="260" r:id="rId18"/>
    <p:sldId id="261" r:id="rId19"/>
    <p:sldId id="262" r:id="rId20"/>
    <p:sldId id="263" r:id="rId21"/>
    <p:sldId id="264" r:id="rId22"/>
    <p:sldId id="268" r:id="rId23"/>
    <p:sldId id="265" r:id="rId24"/>
    <p:sldId id="277" r:id="rId25"/>
    <p:sldId id="280" r:id="rId26"/>
    <p:sldId id="282" r:id="rId27"/>
    <p:sldId id="283" r:id="rId28"/>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031"/>
    <a:srgbClr val="FF3300"/>
    <a:srgbClr val="669900"/>
    <a:srgbClr val="FF9933"/>
    <a:srgbClr val="CC66FF"/>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660"/>
  </p:normalViewPr>
  <p:slideViewPr>
    <p:cSldViewPr>
      <p:cViewPr varScale="1">
        <p:scale>
          <a:sx n="67" d="100"/>
          <a:sy n="67" d="100"/>
        </p:scale>
        <p:origin x="-96" y="-120"/>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80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E026391-5740-47DA-A127-B24F1115CA54}"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A426FE6-C8AB-4EDB-A36F-9541DBDF7FC0}"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A50AC7D-6266-4F9C-AEA1-7088781C961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3F638D8-17F5-4961-B193-8EB1A6651A1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8147D04-962C-4573-A7B9-2986406CCCE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061A047-E39B-4D3B-BA2A-18ED8B374D8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7638414-8DA6-413E-BC77-37365A1B85E8}"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7D268FC-35EC-4356-BDBC-A022C0420F81}"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AD3DECA-A358-4521-AFC7-5C17C35EA72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87650D0-1844-41A5-BA2F-EC0D3DBEF80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987CFB-7DC8-4138-8FC1-4FC9E79588E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073069-22A1-4601-A3B5-C33A91D595E3}"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2.bp.blogspot.com/_ZclOQNivXnw/SRxMqkuBP5I/AAAAAAAAABg/ZIlR5ysAtew/s1600-h/bluewater-shop-centre+1.jpg"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jpeg"/><Relationship Id="rId7" Type="http://schemas.openxmlformats.org/officeDocument/2006/relationships/hyperlink" Target="http://en.wikipedia.org/wiki/European_Council"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en.wikipedia.org/wiki/EU" TargetMode="External"/><Relationship Id="rId5" Type="http://schemas.openxmlformats.org/officeDocument/2006/relationships/image" Target="../media/image57.png"/><Relationship Id="rId10" Type="http://schemas.openxmlformats.org/officeDocument/2006/relationships/hyperlink" Target="http://en.wikipedia.org/wiki/Oxfam" TargetMode="External"/><Relationship Id="rId4" Type="http://schemas.openxmlformats.org/officeDocument/2006/relationships/image" Target="../media/image56.png"/><Relationship Id="rId9" Type="http://schemas.openxmlformats.org/officeDocument/2006/relationships/hyperlink" Target="http://en.wikipedia.org/wiki/CN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gif"/><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http://topnews.in/law/files/ChinaFlag11.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http://media.nowpublic.net/images/59/4/59455eabd625a15e2afb583dcfbb27ce.jp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icon, blue, geography, globe, map, world, pla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960927"/>
            <a:ext cx="4943872" cy="49361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46061" y="692696"/>
            <a:ext cx="6699206" cy="4297890"/>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Braunton</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Academy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1559387" y="2420888"/>
            <a:ext cx="12310101" cy="3890665"/>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GCSE GEOGRAPHY CASE STUDIES</a:t>
            </a:r>
            <a:endParaRPr lang="en-GB"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38819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Picture 13"/>
          <p:cNvPicPr>
            <a:picLocks noChangeAspect="1" noChangeArrowheads="1"/>
          </p:cNvPicPr>
          <p:nvPr/>
        </p:nvPicPr>
        <p:blipFill>
          <a:blip r:embed="rId2" cstate="print"/>
          <a:srcRect/>
          <a:stretch>
            <a:fillRect/>
          </a:stretch>
        </p:blipFill>
        <p:spPr bwMode="auto">
          <a:xfrm>
            <a:off x="2228139" y="3212977"/>
            <a:ext cx="2559761" cy="2019424"/>
          </a:xfrm>
          <a:prstGeom prst="rect">
            <a:avLst/>
          </a:prstGeom>
          <a:noFill/>
        </p:spPr>
      </p:pic>
      <p:sp>
        <p:nvSpPr>
          <p:cNvPr id="15364" name="WordArt 4"/>
          <p:cNvSpPr>
            <a:spLocks noChangeArrowheads="1" noChangeShapeType="1" noTextEdit="1"/>
          </p:cNvSpPr>
          <p:nvPr/>
        </p:nvSpPr>
        <p:spPr bwMode="auto">
          <a:xfrm>
            <a:off x="2447132" y="187324"/>
            <a:ext cx="4392612" cy="865188"/>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0000FF"/>
                </a:solidFill>
                <a:latin typeface="Arial Black"/>
              </a:rPr>
              <a:t>Retail Provision Change</a:t>
            </a:r>
          </a:p>
          <a:p>
            <a:pPr algn="ctr"/>
            <a:r>
              <a:rPr lang="en-GB" sz="2000" kern="10" dirty="0" err="1">
                <a:ln w="9525">
                  <a:solidFill>
                    <a:srgbClr val="000000"/>
                  </a:solidFill>
                  <a:round/>
                  <a:headEnd/>
                  <a:tailEnd/>
                </a:ln>
                <a:solidFill>
                  <a:srgbClr val="0000FF"/>
                </a:solidFill>
                <a:latin typeface="Arial Black"/>
              </a:rPr>
              <a:t>Bluewater</a:t>
            </a:r>
            <a:r>
              <a:rPr lang="en-GB" sz="2000" kern="10" dirty="0">
                <a:ln w="9525">
                  <a:solidFill>
                    <a:srgbClr val="000000"/>
                  </a:solidFill>
                  <a:round/>
                  <a:headEnd/>
                  <a:tailEnd/>
                </a:ln>
                <a:solidFill>
                  <a:srgbClr val="0000FF"/>
                </a:solidFill>
                <a:latin typeface="Arial Black"/>
              </a:rPr>
              <a:t> Shopping Centre</a:t>
            </a:r>
          </a:p>
        </p:txBody>
      </p:sp>
      <p:sp>
        <p:nvSpPr>
          <p:cNvPr id="15365" name="Rectangle 5"/>
          <p:cNvSpPr>
            <a:spLocks noChangeArrowheads="1"/>
          </p:cNvSpPr>
          <p:nvPr/>
        </p:nvSpPr>
        <p:spPr bwMode="auto">
          <a:xfrm>
            <a:off x="179388" y="260350"/>
            <a:ext cx="2160587" cy="1584325"/>
          </a:xfrm>
          <a:prstGeom prst="rect">
            <a:avLst/>
          </a:prstGeom>
          <a:noFill/>
          <a:ln w="9525">
            <a:solidFill>
              <a:schemeClr val="tx1"/>
            </a:solidFill>
            <a:miter lim="800000"/>
            <a:headEnd/>
            <a:tailEnd/>
          </a:ln>
          <a:effectLst/>
        </p:spPr>
        <p:txBody>
          <a:bodyPr/>
          <a:lstStyle/>
          <a:p>
            <a:pPr algn="ctr"/>
            <a:r>
              <a:rPr lang="en-GB" sz="1200"/>
              <a:t>Since the 1980s, much of the retail development in the UK has been in the form of out-of-town developments as land is cheaper, more land is available in the countryside, workers are nearby and good transport links.</a:t>
            </a:r>
          </a:p>
        </p:txBody>
      </p:sp>
      <p:sp>
        <p:nvSpPr>
          <p:cNvPr id="15366" name="Rectangle 6"/>
          <p:cNvSpPr>
            <a:spLocks noChangeArrowheads="1"/>
          </p:cNvSpPr>
          <p:nvPr/>
        </p:nvSpPr>
        <p:spPr bwMode="auto">
          <a:xfrm>
            <a:off x="7019925" y="333375"/>
            <a:ext cx="1873250" cy="1871663"/>
          </a:xfrm>
          <a:prstGeom prst="rect">
            <a:avLst/>
          </a:prstGeom>
          <a:noFill/>
          <a:ln w="9525">
            <a:solidFill>
              <a:schemeClr val="tx1"/>
            </a:solidFill>
            <a:miter lim="800000"/>
            <a:headEnd/>
            <a:tailEnd/>
          </a:ln>
          <a:effectLst/>
        </p:spPr>
        <p:txBody>
          <a:bodyPr/>
          <a:lstStyle/>
          <a:p>
            <a:pPr algn="ctr"/>
            <a:r>
              <a:rPr lang="en-GB" sz="1400"/>
              <a:t>Bluewater, known as Europe's largest retail and leisure complex, opened in 1999, it was built on a brownfield site. It used to be a chalk quarry.  </a:t>
            </a:r>
          </a:p>
        </p:txBody>
      </p:sp>
      <p:sp>
        <p:nvSpPr>
          <p:cNvPr id="15367" name="Rectangle 7"/>
          <p:cNvSpPr>
            <a:spLocks noChangeArrowheads="1"/>
          </p:cNvSpPr>
          <p:nvPr/>
        </p:nvSpPr>
        <p:spPr bwMode="auto">
          <a:xfrm>
            <a:off x="4643438" y="1196975"/>
            <a:ext cx="2233612" cy="1223963"/>
          </a:xfrm>
          <a:prstGeom prst="rect">
            <a:avLst/>
          </a:prstGeom>
          <a:noFill/>
          <a:ln w="9525">
            <a:solidFill>
              <a:schemeClr val="tx1"/>
            </a:solidFill>
            <a:miter lim="800000"/>
            <a:headEnd/>
            <a:tailEnd/>
          </a:ln>
          <a:effectLst/>
        </p:spPr>
        <p:txBody>
          <a:bodyPr/>
          <a:lstStyle/>
          <a:p>
            <a:pPr algn="ctr"/>
            <a:r>
              <a:rPr lang="en-GB" sz="1400"/>
              <a:t>It has excellent access to the market (consumers) and for supply, being just outside the M25 in the area of Dartford</a:t>
            </a:r>
            <a:r>
              <a:rPr lang="en-GB"/>
              <a:t>. </a:t>
            </a:r>
          </a:p>
        </p:txBody>
      </p:sp>
      <p:pic>
        <p:nvPicPr>
          <p:cNvPr id="15368" name="Picture 8"/>
          <p:cNvPicPr>
            <a:picLocks noChangeAspect="1" noChangeArrowheads="1"/>
          </p:cNvPicPr>
          <p:nvPr/>
        </p:nvPicPr>
        <p:blipFill>
          <a:blip r:embed="rId3" cstate="print"/>
          <a:srcRect/>
          <a:stretch>
            <a:fillRect/>
          </a:stretch>
        </p:blipFill>
        <p:spPr bwMode="auto">
          <a:xfrm>
            <a:off x="323850" y="2133600"/>
            <a:ext cx="3744913" cy="904875"/>
          </a:xfrm>
          <a:prstGeom prst="rect">
            <a:avLst/>
          </a:prstGeom>
          <a:noFill/>
        </p:spPr>
      </p:pic>
      <p:sp>
        <p:nvSpPr>
          <p:cNvPr id="15369" name="WordArt 9"/>
          <p:cNvSpPr>
            <a:spLocks noChangeArrowheads="1" noChangeShapeType="1" noTextEdit="1"/>
          </p:cNvSpPr>
          <p:nvPr/>
        </p:nvSpPr>
        <p:spPr bwMode="auto">
          <a:xfrm>
            <a:off x="6300788" y="2636838"/>
            <a:ext cx="2592387" cy="863600"/>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3366FF"/>
                </a:solidFill>
                <a:latin typeface="Arial Black"/>
              </a:rPr>
              <a:t>Bluewater has over</a:t>
            </a:r>
          </a:p>
          <a:p>
            <a:pPr algn="ctr"/>
            <a:r>
              <a:rPr lang="en-GB" sz="1400" kern="10">
                <a:ln w="9525">
                  <a:solidFill>
                    <a:srgbClr val="000000"/>
                  </a:solidFill>
                  <a:round/>
                  <a:headEnd/>
                  <a:tailEnd/>
                </a:ln>
                <a:solidFill>
                  <a:srgbClr val="3366FF"/>
                </a:solidFill>
                <a:latin typeface="Arial Black"/>
              </a:rPr>
              <a:t>27 million visitors a year</a:t>
            </a:r>
          </a:p>
        </p:txBody>
      </p:sp>
      <p:sp>
        <p:nvSpPr>
          <p:cNvPr id="15370" name="Rectangle 10"/>
          <p:cNvSpPr>
            <a:spLocks noChangeArrowheads="1"/>
          </p:cNvSpPr>
          <p:nvPr/>
        </p:nvSpPr>
        <p:spPr bwMode="auto">
          <a:xfrm>
            <a:off x="4211638" y="2565400"/>
            <a:ext cx="1873250" cy="863600"/>
          </a:xfrm>
          <a:prstGeom prst="rect">
            <a:avLst/>
          </a:prstGeom>
          <a:noFill/>
          <a:ln w="9525">
            <a:solidFill>
              <a:schemeClr val="tx1"/>
            </a:solidFill>
            <a:miter lim="800000"/>
            <a:headEnd/>
            <a:tailEnd/>
          </a:ln>
          <a:effectLst/>
        </p:spPr>
        <p:txBody>
          <a:bodyPr/>
          <a:lstStyle/>
          <a:p>
            <a:pPr algn="ctr"/>
            <a:r>
              <a:rPr lang="en-GB" sz="1200"/>
              <a:t>It has a good catchment area, with over </a:t>
            </a:r>
            <a:r>
              <a:rPr lang="en-GB" sz="1200" b="1"/>
              <a:t>11 million people</a:t>
            </a:r>
            <a:r>
              <a:rPr lang="en-GB" sz="1200"/>
              <a:t> within an hours drive.</a:t>
            </a:r>
          </a:p>
        </p:txBody>
      </p:sp>
      <p:pic>
        <p:nvPicPr>
          <p:cNvPr id="15371" name="Picture 11"/>
          <p:cNvPicPr>
            <a:picLocks noChangeAspect="1" noChangeArrowheads="1"/>
          </p:cNvPicPr>
          <p:nvPr/>
        </p:nvPicPr>
        <p:blipFill>
          <a:blip r:embed="rId4" cstate="print"/>
          <a:srcRect/>
          <a:stretch>
            <a:fillRect/>
          </a:stretch>
        </p:blipFill>
        <p:spPr bwMode="auto">
          <a:xfrm>
            <a:off x="5940153" y="3716338"/>
            <a:ext cx="3203848" cy="2953022"/>
          </a:xfrm>
          <a:prstGeom prst="rect">
            <a:avLst/>
          </a:prstGeom>
          <a:noFill/>
        </p:spPr>
      </p:pic>
      <p:pic>
        <p:nvPicPr>
          <p:cNvPr id="15372" name="Picture 12"/>
          <p:cNvPicPr>
            <a:picLocks noChangeAspect="1" noChangeArrowheads="1"/>
          </p:cNvPicPr>
          <p:nvPr/>
        </p:nvPicPr>
        <p:blipFill>
          <a:blip r:embed="rId5" cstate="print"/>
          <a:srcRect/>
          <a:stretch>
            <a:fillRect/>
          </a:stretch>
        </p:blipFill>
        <p:spPr bwMode="auto">
          <a:xfrm>
            <a:off x="179388" y="3068638"/>
            <a:ext cx="1943100" cy="1512490"/>
          </a:xfrm>
          <a:prstGeom prst="rect">
            <a:avLst/>
          </a:prstGeom>
          <a:noFill/>
        </p:spPr>
      </p:pic>
      <p:sp>
        <p:nvSpPr>
          <p:cNvPr id="15374" name="Rectangle 14"/>
          <p:cNvSpPr>
            <a:spLocks noChangeArrowheads="1"/>
          </p:cNvSpPr>
          <p:nvPr/>
        </p:nvSpPr>
        <p:spPr bwMode="auto">
          <a:xfrm>
            <a:off x="179513" y="4725144"/>
            <a:ext cx="2088232" cy="1944687"/>
          </a:xfrm>
          <a:prstGeom prst="rect">
            <a:avLst/>
          </a:prstGeom>
          <a:noFill/>
          <a:ln w="9525">
            <a:solidFill>
              <a:schemeClr val="tx1"/>
            </a:solidFill>
            <a:miter lim="800000"/>
            <a:headEnd/>
            <a:tailEnd/>
          </a:ln>
          <a:effectLst/>
        </p:spPr>
        <p:txBody>
          <a:bodyPr/>
          <a:lstStyle/>
          <a:p>
            <a:pPr algn="ctr"/>
            <a:r>
              <a:rPr lang="en-GB" sz="1200" b="1" u="sng"/>
              <a:t>Economic impacts</a:t>
            </a:r>
          </a:p>
          <a:p>
            <a:pPr algn="ctr"/>
            <a:r>
              <a:rPr lang="en-GB" sz="1200"/>
              <a:t>-Provides jobs in the local</a:t>
            </a:r>
          </a:p>
          <a:p>
            <a:pPr algn="ctr"/>
            <a:r>
              <a:rPr lang="en-GB" sz="1200"/>
              <a:t>-Gives local income to strengthens the economy through consumers and local council</a:t>
            </a:r>
          </a:p>
          <a:p>
            <a:pPr algn="ctr"/>
            <a:r>
              <a:rPr lang="en-GB" sz="1200"/>
              <a:t>BUT CBD is struggling as most people go to OOT centre rather than town centre, so urban decay.</a:t>
            </a:r>
          </a:p>
        </p:txBody>
      </p:sp>
      <p:pic>
        <p:nvPicPr>
          <p:cNvPr id="15376" name="Picture 16" descr="bluewater-shop-centre+1">
            <a:hlinkClick r:id="rId6"/>
          </p:cNvPr>
          <p:cNvPicPr>
            <a:picLocks noChangeAspect="1" noChangeArrowheads="1"/>
          </p:cNvPicPr>
          <p:nvPr/>
        </p:nvPicPr>
        <p:blipFill>
          <a:blip r:embed="rId7" cstate="print"/>
          <a:srcRect/>
          <a:stretch>
            <a:fillRect/>
          </a:stretch>
        </p:blipFill>
        <p:spPr bwMode="auto">
          <a:xfrm>
            <a:off x="2555875" y="1052513"/>
            <a:ext cx="1595438" cy="1106487"/>
          </a:xfrm>
          <a:prstGeom prst="rect">
            <a:avLst/>
          </a:prstGeom>
          <a:noFill/>
        </p:spPr>
      </p:pic>
      <p:sp>
        <p:nvSpPr>
          <p:cNvPr id="15377" name="WordArt 17"/>
          <p:cNvSpPr>
            <a:spLocks noChangeArrowheads="1" noChangeShapeType="1" noTextEdit="1"/>
          </p:cNvSpPr>
          <p:nvPr/>
        </p:nvSpPr>
        <p:spPr bwMode="auto">
          <a:xfrm>
            <a:off x="3132138" y="6308725"/>
            <a:ext cx="2076450" cy="257175"/>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0000FF"/>
                </a:solidFill>
                <a:latin typeface="Arial Black"/>
              </a:rPr>
              <a:t>Bluewater is in Kent </a:t>
            </a:r>
          </a:p>
        </p:txBody>
      </p:sp>
      <p:pic>
        <p:nvPicPr>
          <p:cNvPr id="15379" name="Picture 19" descr="ANd9GcT0JL2-Zp5NkdnndnlUOVhBIdfMF69bFxzuM4hQ6HrwxvOHkxD7"/>
          <p:cNvPicPr>
            <a:picLocks noChangeAspect="1" noChangeArrowheads="1"/>
          </p:cNvPicPr>
          <p:nvPr/>
        </p:nvPicPr>
        <p:blipFill>
          <a:blip r:embed="rId8" cstate="print"/>
          <a:srcRect/>
          <a:stretch>
            <a:fillRect/>
          </a:stretch>
        </p:blipFill>
        <p:spPr bwMode="auto">
          <a:xfrm>
            <a:off x="4932040" y="3573016"/>
            <a:ext cx="1008236" cy="1106628"/>
          </a:xfrm>
          <a:prstGeom prst="rect">
            <a:avLst/>
          </a:prstGeom>
          <a:noFill/>
        </p:spPr>
      </p:pic>
      <p:sp>
        <p:nvSpPr>
          <p:cNvPr id="15380" name="WordArt 20"/>
          <p:cNvSpPr>
            <a:spLocks noChangeArrowheads="1" noChangeShapeType="1" noTextEdit="1"/>
          </p:cNvSpPr>
          <p:nvPr/>
        </p:nvSpPr>
        <p:spPr bwMode="auto">
          <a:xfrm>
            <a:off x="2484438" y="5373688"/>
            <a:ext cx="2076450" cy="257175"/>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000080"/>
                </a:solidFill>
                <a:latin typeface="Arial Black"/>
              </a:rPr>
              <a:t>Employes over 7000 </a:t>
            </a:r>
          </a:p>
        </p:txBody>
      </p:sp>
      <p:sp>
        <p:nvSpPr>
          <p:cNvPr id="15381" name="Rectangle 21"/>
          <p:cNvSpPr>
            <a:spLocks noChangeArrowheads="1"/>
          </p:cNvSpPr>
          <p:nvPr/>
        </p:nvSpPr>
        <p:spPr bwMode="auto">
          <a:xfrm>
            <a:off x="2627313" y="5661025"/>
            <a:ext cx="3240087" cy="431800"/>
          </a:xfrm>
          <a:prstGeom prst="rect">
            <a:avLst/>
          </a:prstGeom>
          <a:noFill/>
          <a:ln w="9525">
            <a:solidFill>
              <a:schemeClr val="tx1"/>
            </a:solidFill>
            <a:miter lim="800000"/>
            <a:headEnd/>
            <a:tailEnd/>
          </a:ln>
          <a:effectLst/>
        </p:spPr>
        <p:txBody>
          <a:bodyPr/>
          <a:lstStyle/>
          <a:p>
            <a:pPr algn="ctr"/>
            <a:r>
              <a:rPr lang="en-GB" sz="1200"/>
              <a:t>Trade in the local CBDs have decreased by over 50%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WordArt 4"/>
          <p:cNvSpPr>
            <a:spLocks noChangeArrowheads="1" noChangeShapeType="1" noTextEdit="1"/>
          </p:cNvSpPr>
          <p:nvPr/>
        </p:nvSpPr>
        <p:spPr bwMode="auto">
          <a:xfrm>
            <a:off x="1835150" y="188913"/>
            <a:ext cx="5472113" cy="1152525"/>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Factors that influence economic activity</a:t>
            </a:r>
          </a:p>
          <a:p>
            <a:pPr algn="ctr"/>
            <a:r>
              <a:rPr lang="en-GB" sz="2000" kern="10">
                <a:ln w="9525">
                  <a:solidFill>
                    <a:srgbClr val="000000"/>
                  </a:solidFill>
                  <a:round/>
                  <a:headEnd/>
                  <a:tailEnd/>
                </a:ln>
                <a:solidFill>
                  <a:srgbClr val="0000FF"/>
                </a:solidFill>
                <a:latin typeface="Arial Black"/>
              </a:rPr>
              <a:t>MEDC - M4 Corridor</a:t>
            </a:r>
          </a:p>
        </p:txBody>
      </p:sp>
      <p:pic>
        <p:nvPicPr>
          <p:cNvPr id="16389" name="Picture 5"/>
          <p:cNvPicPr>
            <a:picLocks noChangeAspect="1" noChangeArrowheads="1"/>
          </p:cNvPicPr>
          <p:nvPr/>
        </p:nvPicPr>
        <p:blipFill>
          <a:blip r:embed="rId2" cstate="print"/>
          <a:srcRect/>
          <a:stretch>
            <a:fillRect/>
          </a:stretch>
        </p:blipFill>
        <p:spPr bwMode="auto">
          <a:xfrm>
            <a:off x="1692275" y="1341438"/>
            <a:ext cx="5472113" cy="4286250"/>
          </a:xfrm>
          <a:prstGeom prst="rect">
            <a:avLst/>
          </a:prstGeom>
          <a:noFill/>
        </p:spPr>
      </p:pic>
      <p:sp>
        <p:nvSpPr>
          <p:cNvPr id="16390" name="Rectangle 6"/>
          <p:cNvSpPr>
            <a:spLocks noChangeArrowheads="1"/>
          </p:cNvSpPr>
          <p:nvPr/>
        </p:nvSpPr>
        <p:spPr bwMode="auto">
          <a:xfrm>
            <a:off x="179388" y="188913"/>
            <a:ext cx="1368425" cy="3024187"/>
          </a:xfrm>
          <a:prstGeom prst="rect">
            <a:avLst/>
          </a:prstGeom>
          <a:noFill/>
          <a:ln w="9525">
            <a:solidFill>
              <a:schemeClr val="tx1"/>
            </a:solidFill>
            <a:miter lim="800000"/>
            <a:headEnd/>
            <a:tailEnd/>
          </a:ln>
          <a:effectLst/>
        </p:spPr>
        <p:txBody>
          <a:bodyPr/>
          <a:lstStyle/>
          <a:p>
            <a:pPr algn="ctr"/>
            <a:r>
              <a:rPr lang="en-GB" sz="1200"/>
              <a:t>The corridor is home to companies such as</a:t>
            </a:r>
            <a:r>
              <a:rPr lang="en-GB" sz="1200" b="1"/>
              <a:t> Hewlett Packard </a:t>
            </a:r>
            <a:r>
              <a:rPr lang="en-GB" sz="1200"/>
              <a:t>and </a:t>
            </a:r>
            <a:r>
              <a:rPr lang="en-GB" sz="1200" b="1"/>
              <a:t>Sony </a:t>
            </a:r>
            <a:r>
              <a:rPr lang="en-GB" sz="1200"/>
              <a:t>who are involved in research and development </a:t>
            </a:r>
            <a:r>
              <a:rPr lang="en-GB" sz="1200" b="1"/>
              <a:t>(quaternary industry)</a:t>
            </a:r>
            <a:r>
              <a:rPr lang="en-GB" sz="1200"/>
              <a:t> and have links with </a:t>
            </a:r>
            <a:r>
              <a:rPr lang="en-GB" sz="1200" b="1"/>
              <a:t>universities </a:t>
            </a:r>
            <a:r>
              <a:rPr lang="en-GB" sz="1200"/>
              <a:t>who provide </a:t>
            </a:r>
            <a:r>
              <a:rPr lang="en-GB" sz="1200" b="1"/>
              <a:t>well-qualified graduates.</a:t>
            </a:r>
            <a:r>
              <a:rPr lang="en-GB" sz="1200"/>
              <a:t> </a:t>
            </a:r>
          </a:p>
        </p:txBody>
      </p:sp>
      <p:sp>
        <p:nvSpPr>
          <p:cNvPr id="16391" name="Rectangle 7"/>
          <p:cNvSpPr>
            <a:spLocks noChangeArrowheads="1"/>
          </p:cNvSpPr>
          <p:nvPr/>
        </p:nvSpPr>
        <p:spPr bwMode="auto">
          <a:xfrm>
            <a:off x="6300788" y="765175"/>
            <a:ext cx="2447925" cy="647700"/>
          </a:xfrm>
          <a:prstGeom prst="rect">
            <a:avLst/>
          </a:prstGeom>
          <a:noFill/>
          <a:ln w="9525">
            <a:solidFill>
              <a:schemeClr val="tx1"/>
            </a:solidFill>
            <a:miter lim="800000"/>
            <a:headEnd/>
            <a:tailEnd/>
          </a:ln>
          <a:effectLst/>
        </p:spPr>
        <p:txBody>
          <a:bodyPr/>
          <a:lstStyle/>
          <a:p>
            <a:pPr algn="ctr"/>
            <a:r>
              <a:rPr lang="en-GB" sz="1200" b="1"/>
              <a:t>The M4 corridor (Heathrow airport in the east to Bath and Bristol in the west).</a:t>
            </a:r>
          </a:p>
        </p:txBody>
      </p:sp>
      <p:sp>
        <p:nvSpPr>
          <p:cNvPr id="16392" name="Rectangle 8"/>
          <p:cNvSpPr>
            <a:spLocks noChangeArrowheads="1"/>
          </p:cNvSpPr>
          <p:nvPr/>
        </p:nvSpPr>
        <p:spPr bwMode="auto">
          <a:xfrm>
            <a:off x="179388" y="3284538"/>
            <a:ext cx="1368425" cy="2089150"/>
          </a:xfrm>
          <a:prstGeom prst="rect">
            <a:avLst/>
          </a:prstGeom>
          <a:noFill/>
          <a:ln w="9525">
            <a:solidFill>
              <a:schemeClr val="tx1"/>
            </a:solidFill>
            <a:miter lim="800000"/>
            <a:headEnd/>
            <a:tailEnd/>
          </a:ln>
          <a:effectLst/>
        </p:spPr>
        <p:txBody>
          <a:bodyPr/>
          <a:lstStyle/>
          <a:p>
            <a:pPr algn="ctr"/>
            <a:r>
              <a:rPr lang="en-GB" sz="1200"/>
              <a:t>Few raw materials are used and therefore transport costs are low, making the industries </a:t>
            </a:r>
            <a:r>
              <a:rPr lang="en-GB" sz="1200" b="1"/>
              <a:t>'footloose‘</a:t>
            </a:r>
            <a:r>
              <a:rPr lang="en-GB" sz="1200"/>
              <a:t> (not tied to a particular location)</a:t>
            </a:r>
          </a:p>
          <a:p>
            <a:pPr algn="ctr"/>
            <a:endParaRPr lang="en-GB" sz="1200"/>
          </a:p>
        </p:txBody>
      </p:sp>
      <p:pic>
        <p:nvPicPr>
          <p:cNvPr id="16393" name="Picture 9"/>
          <p:cNvPicPr>
            <a:picLocks noChangeAspect="1" noChangeArrowheads="1"/>
          </p:cNvPicPr>
          <p:nvPr/>
        </p:nvPicPr>
        <p:blipFill>
          <a:blip r:embed="rId3" cstate="print"/>
          <a:srcRect/>
          <a:stretch>
            <a:fillRect/>
          </a:stretch>
        </p:blipFill>
        <p:spPr bwMode="auto">
          <a:xfrm>
            <a:off x="3203575" y="4724400"/>
            <a:ext cx="4435475" cy="1892300"/>
          </a:xfrm>
          <a:prstGeom prst="rect">
            <a:avLst/>
          </a:prstGeom>
          <a:noFill/>
        </p:spPr>
      </p:pic>
      <p:sp>
        <p:nvSpPr>
          <p:cNvPr id="16394" name="Rectangle 10"/>
          <p:cNvSpPr>
            <a:spLocks noChangeArrowheads="1"/>
          </p:cNvSpPr>
          <p:nvPr/>
        </p:nvSpPr>
        <p:spPr bwMode="auto">
          <a:xfrm>
            <a:off x="250825" y="5589588"/>
            <a:ext cx="2736850" cy="863600"/>
          </a:xfrm>
          <a:prstGeom prst="rect">
            <a:avLst/>
          </a:prstGeom>
          <a:noFill/>
          <a:ln w="9525">
            <a:solidFill>
              <a:schemeClr val="tx1"/>
            </a:solidFill>
            <a:miter lim="800000"/>
            <a:headEnd/>
            <a:tailEnd/>
          </a:ln>
          <a:effectLst/>
        </p:spPr>
        <p:txBody>
          <a:bodyPr/>
          <a:lstStyle/>
          <a:p>
            <a:pPr algn="ctr"/>
            <a:r>
              <a:rPr lang="en-GB" sz="1200"/>
              <a:t>Grows the </a:t>
            </a:r>
            <a:r>
              <a:rPr lang="en-GB" sz="1200" b="1"/>
              <a:t>economy of the local towns</a:t>
            </a:r>
            <a:r>
              <a:rPr lang="en-GB" sz="1200"/>
              <a:t>, where employers live.</a:t>
            </a:r>
          </a:p>
          <a:p>
            <a:pPr algn="ctr"/>
            <a:r>
              <a:rPr lang="en-GB" sz="1200"/>
              <a:t>Professional workers selected from Uni’s nearby, eg. Oxford/Cambridge</a:t>
            </a:r>
          </a:p>
        </p:txBody>
      </p:sp>
      <p:sp>
        <p:nvSpPr>
          <p:cNvPr id="16395" name="Rectangle 11"/>
          <p:cNvSpPr>
            <a:spLocks noChangeArrowheads="1"/>
          </p:cNvSpPr>
          <p:nvPr/>
        </p:nvSpPr>
        <p:spPr bwMode="auto">
          <a:xfrm>
            <a:off x="7308850" y="1628775"/>
            <a:ext cx="1511300" cy="792163"/>
          </a:xfrm>
          <a:prstGeom prst="rect">
            <a:avLst/>
          </a:prstGeom>
          <a:noFill/>
          <a:ln w="9525">
            <a:solidFill>
              <a:schemeClr val="tx1"/>
            </a:solidFill>
            <a:miter lim="800000"/>
            <a:headEnd/>
            <a:tailEnd/>
          </a:ln>
          <a:effectLst/>
        </p:spPr>
        <p:txBody>
          <a:bodyPr/>
          <a:lstStyle/>
          <a:p>
            <a:pPr algn="ctr"/>
            <a:r>
              <a:rPr lang="en-GB" sz="1400" b="1"/>
              <a:t>Also known as the ‘Sunrise Strip’</a:t>
            </a:r>
          </a:p>
        </p:txBody>
      </p:sp>
      <p:sp>
        <p:nvSpPr>
          <p:cNvPr id="16396" name="Rectangle 12"/>
          <p:cNvSpPr>
            <a:spLocks noChangeArrowheads="1"/>
          </p:cNvSpPr>
          <p:nvPr/>
        </p:nvSpPr>
        <p:spPr bwMode="auto">
          <a:xfrm>
            <a:off x="7667625" y="5157788"/>
            <a:ext cx="1296988" cy="1511300"/>
          </a:xfrm>
          <a:prstGeom prst="rect">
            <a:avLst/>
          </a:prstGeom>
          <a:noFill/>
          <a:ln w="9525">
            <a:solidFill>
              <a:schemeClr val="tx1"/>
            </a:solidFill>
            <a:miter lim="800000"/>
            <a:headEnd/>
            <a:tailEnd/>
          </a:ln>
          <a:effectLst/>
        </p:spPr>
        <p:txBody>
          <a:bodyPr/>
          <a:lstStyle/>
          <a:p>
            <a:pPr algn="ctr"/>
            <a:r>
              <a:rPr lang="en-GB" sz="1200"/>
              <a:t>Generally attractive environment, trees, lakes, modern buildings. Pleasant to work and live in! </a:t>
            </a:r>
          </a:p>
        </p:txBody>
      </p:sp>
      <p:sp>
        <p:nvSpPr>
          <p:cNvPr id="16397" name="WordArt 13"/>
          <p:cNvSpPr>
            <a:spLocks noChangeArrowheads="1" noChangeShapeType="1" noTextEdit="1"/>
          </p:cNvSpPr>
          <p:nvPr/>
        </p:nvSpPr>
        <p:spPr bwMode="auto">
          <a:xfrm>
            <a:off x="7416800" y="0"/>
            <a:ext cx="1727200" cy="65722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Close to major airports,</a:t>
            </a:r>
          </a:p>
          <a:p>
            <a:pPr algn="ctr"/>
            <a:r>
              <a:rPr lang="en-GB" sz="1200" kern="10">
                <a:ln w="9525">
                  <a:solidFill>
                    <a:srgbClr val="000000"/>
                  </a:solidFill>
                  <a:round/>
                  <a:headEnd/>
                  <a:tailEnd/>
                </a:ln>
                <a:solidFill>
                  <a:srgbClr val="FFFFFF"/>
                </a:solidFill>
                <a:latin typeface="Arial"/>
                <a:cs typeface="Arial"/>
              </a:rPr>
              <a:t> so links to the rest of</a:t>
            </a:r>
          </a:p>
          <a:p>
            <a:pPr algn="ctr"/>
            <a:r>
              <a:rPr lang="en-GB" sz="1200" kern="10">
                <a:ln w="9525">
                  <a:solidFill>
                    <a:srgbClr val="000000"/>
                  </a:solidFill>
                  <a:round/>
                  <a:headEnd/>
                  <a:tailEnd/>
                </a:ln>
                <a:solidFill>
                  <a:srgbClr val="FFFFFF"/>
                </a:solidFill>
                <a:latin typeface="Arial"/>
                <a:cs typeface="Arial"/>
              </a:rPr>
              <a:t> the World</a:t>
            </a:r>
          </a:p>
        </p:txBody>
      </p:sp>
      <p:sp>
        <p:nvSpPr>
          <p:cNvPr id="16398" name="Rectangle 14"/>
          <p:cNvSpPr>
            <a:spLocks noChangeArrowheads="1"/>
          </p:cNvSpPr>
          <p:nvPr/>
        </p:nvSpPr>
        <p:spPr bwMode="auto">
          <a:xfrm>
            <a:off x="7308850" y="2565400"/>
            <a:ext cx="1655763" cy="2232025"/>
          </a:xfrm>
          <a:prstGeom prst="rect">
            <a:avLst/>
          </a:prstGeom>
          <a:noFill/>
          <a:ln w="9525">
            <a:solidFill>
              <a:schemeClr val="tx1"/>
            </a:solidFill>
            <a:miter lim="800000"/>
            <a:headEnd/>
            <a:tailEnd/>
          </a:ln>
          <a:effectLst/>
        </p:spPr>
        <p:txBody>
          <a:bodyPr/>
          <a:lstStyle/>
          <a:p>
            <a:pPr algn="ctr"/>
            <a:r>
              <a:rPr lang="en-GB" sz="1200"/>
              <a:t>Companies that are on the M4 corridor, 02 in Slough, Microsoft, INg direct and Ericsson are in Reading. Vodafone in Newbury and Orange in Bristol. </a:t>
            </a:r>
          </a:p>
          <a:p>
            <a:pPr algn="ctr"/>
            <a:endParaRPr lang="en-GB" sz="1200"/>
          </a:p>
          <a:p>
            <a:pPr algn="ctr"/>
            <a:r>
              <a:rPr lang="en-GB" sz="1200"/>
              <a:t>It creates billions of pounds to the UK economy.</a:t>
            </a:r>
          </a:p>
        </p:txBody>
      </p:sp>
      <p:pic>
        <p:nvPicPr>
          <p:cNvPr id="16400" name="Picture 16" descr="Computer+for+Colleges+and+Careers"/>
          <p:cNvPicPr>
            <a:picLocks noChangeAspect="1" noChangeArrowheads="1"/>
          </p:cNvPicPr>
          <p:nvPr/>
        </p:nvPicPr>
        <p:blipFill>
          <a:blip r:embed="rId4" cstate="print"/>
          <a:srcRect/>
          <a:stretch>
            <a:fillRect/>
          </a:stretch>
        </p:blipFill>
        <p:spPr bwMode="auto">
          <a:xfrm>
            <a:off x="1763713" y="549275"/>
            <a:ext cx="1223962" cy="8969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9" name="Picture 19"/>
          <p:cNvPicPr>
            <a:picLocks noChangeAspect="1" noChangeArrowheads="1"/>
          </p:cNvPicPr>
          <p:nvPr/>
        </p:nvPicPr>
        <p:blipFill>
          <a:blip r:embed="rId2" cstate="print"/>
          <a:srcRect/>
          <a:stretch>
            <a:fillRect/>
          </a:stretch>
        </p:blipFill>
        <p:spPr bwMode="auto">
          <a:xfrm>
            <a:off x="5148263" y="1412875"/>
            <a:ext cx="1092200" cy="1490663"/>
          </a:xfrm>
          <a:prstGeom prst="rect">
            <a:avLst/>
          </a:prstGeom>
          <a:noFill/>
        </p:spPr>
      </p:pic>
      <p:sp>
        <p:nvSpPr>
          <p:cNvPr id="20489" name="Rectangle 9"/>
          <p:cNvSpPr>
            <a:spLocks noChangeArrowheads="1"/>
          </p:cNvSpPr>
          <p:nvPr/>
        </p:nvSpPr>
        <p:spPr bwMode="auto">
          <a:xfrm>
            <a:off x="2916238" y="1412875"/>
            <a:ext cx="2232025" cy="792163"/>
          </a:xfrm>
          <a:prstGeom prst="rect">
            <a:avLst/>
          </a:prstGeom>
          <a:noFill/>
          <a:ln w="9525">
            <a:solidFill>
              <a:schemeClr val="tx1"/>
            </a:solidFill>
            <a:miter lim="800000"/>
            <a:headEnd/>
            <a:tailEnd/>
          </a:ln>
          <a:effectLst/>
        </p:spPr>
        <p:txBody>
          <a:bodyPr/>
          <a:lstStyle/>
          <a:p>
            <a:pPr algn="ctr"/>
            <a:r>
              <a:rPr lang="en-GB" sz="1200" dirty="0"/>
              <a:t>The </a:t>
            </a:r>
            <a:r>
              <a:rPr lang="en-GB" sz="1200" b="1" dirty="0"/>
              <a:t>periphery</a:t>
            </a:r>
            <a:r>
              <a:rPr lang="en-GB" sz="1200" dirty="0"/>
              <a:t> is just outside the economic core, where most people live and some industries are located</a:t>
            </a:r>
          </a:p>
        </p:txBody>
      </p:sp>
      <p:sp>
        <p:nvSpPr>
          <p:cNvPr id="20486" name="WordArt 6"/>
          <p:cNvSpPr>
            <a:spLocks noChangeArrowheads="1" noChangeShapeType="1" noTextEdit="1"/>
          </p:cNvSpPr>
          <p:nvPr/>
        </p:nvSpPr>
        <p:spPr bwMode="auto">
          <a:xfrm>
            <a:off x="1835150" y="188913"/>
            <a:ext cx="5472113" cy="1152525"/>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Factors that influence economic activity</a:t>
            </a:r>
          </a:p>
          <a:p>
            <a:pPr algn="ctr"/>
            <a:r>
              <a:rPr lang="en-GB" sz="2000" kern="10">
                <a:ln w="9525">
                  <a:solidFill>
                    <a:srgbClr val="000000"/>
                  </a:solidFill>
                  <a:round/>
                  <a:headEnd/>
                  <a:tailEnd/>
                </a:ln>
                <a:solidFill>
                  <a:srgbClr val="0000FF"/>
                </a:solidFill>
                <a:latin typeface="Arial Black"/>
              </a:rPr>
              <a:t>LEDC - South East Brazil</a:t>
            </a:r>
          </a:p>
        </p:txBody>
      </p:sp>
      <p:sp>
        <p:nvSpPr>
          <p:cNvPr id="20487" name="Rectangle 7"/>
          <p:cNvSpPr>
            <a:spLocks noChangeArrowheads="1"/>
          </p:cNvSpPr>
          <p:nvPr/>
        </p:nvSpPr>
        <p:spPr bwMode="auto">
          <a:xfrm>
            <a:off x="179388" y="188913"/>
            <a:ext cx="1368425" cy="1800225"/>
          </a:xfrm>
          <a:prstGeom prst="rect">
            <a:avLst/>
          </a:prstGeom>
          <a:noFill/>
          <a:ln w="9525">
            <a:solidFill>
              <a:schemeClr val="tx1"/>
            </a:solidFill>
            <a:miter lim="800000"/>
            <a:headEnd/>
            <a:tailEnd/>
          </a:ln>
          <a:effectLst/>
        </p:spPr>
        <p:txBody>
          <a:bodyPr/>
          <a:lstStyle/>
          <a:p>
            <a:pPr algn="ctr"/>
            <a:r>
              <a:rPr lang="en-GB" sz="1200"/>
              <a:t>South East Brazil is the economic </a:t>
            </a:r>
            <a:r>
              <a:rPr lang="en-GB" sz="1200" b="1"/>
              <a:t>CORE</a:t>
            </a:r>
            <a:r>
              <a:rPr lang="en-GB" sz="1200"/>
              <a:t> region of Brazil, it has </a:t>
            </a:r>
            <a:r>
              <a:rPr lang="en-GB" sz="1200" b="1"/>
              <a:t>primary, secondary, tertiary</a:t>
            </a:r>
            <a:r>
              <a:rPr lang="en-GB" sz="1200"/>
              <a:t>  and </a:t>
            </a:r>
            <a:r>
              <a:rPr lang="en-GB" sz="1200" b="1"/>
              <a:t>quaternary </a:t>
            </a:r>
            <a:r>
              <a:rPr lang="en-GB" sz="1200"/>
              <a:t>industries.</a:t>
            </a:r>
          </a:p>
          <a:p>
            <a:pPr algn="ctr"/>
            <a:endParaRPr lang="en-GB" sz="1200"/>
          </a:p>
        </p:txBody>
      </p:sp>
      <p:sp>
        <p:nvSpPr>
          <p:cNvPr id="20488" name="Rectangle 8"/>
          <p:cNvSpPr>
            <a:spLocks noChangeArrowheads="1"/>
          </p:cNvSpPr>
          <p:nvPr/>
        </p:nvSpPr>
        <p:spPr bwMode="auto">
          <a:xfrm>
            <a:off x="1619250" y="908050"/>
            <a:ext cx="1152525" cy="1152525"/>
          </a:xfrm>
          <a:prstGeom prst="rect">
            <a:avLst/>
          </a:prstGeom>
          <a:noFill/>
          <a:ln w="9525">
            <a:solidFill>
              <a:schemeClr val="tx1"/>
            </a:solidFill>
            <a:miter lim="800000"/>
            <a:headEnd/>
            <a:tailEnd/>
          </a:ln>
          <a:effectLst/>
        </p:spPr>
        <p:txBody>
          <a:bodyPr/>
          <a:lstStyle/>
          <a:p>
            <a:pPr algn="ctr"/>
            <a:r>
              <a:rPr lang="en-GB" sz="1200" dirty="0"/>
              <a:t>The quality of life and wages are higher than anywhere else in Brazil </a:t>
            </a:r>
          </a:p>
          <a:p>
            <a:pPr algn="ctr"/>
            <a:endParaRPr lang="en-GB" sz="1200" dirty="0"/>
          </a:p>
        </p:txBody>
      </p:sp>
      <p:sp>
        <p:nvSpPr>
          <p:cNvPr id="20490" name="Rectangle 10"/>
          <p:cNvSpPr>
            <a:spLocks noChangeArrowheads="1"/>
          </p:cNvSpPr>
          <p:nvPr/>
        </p:nvSpPr>
        <p:spPr bwMode="auto">
          <a:xfrm>
            <a:off x="107950" y="2349500"/>
            <a:ext cx="3384550" cy="4473575"/>
          </a:xfrm>
          <a:prstGeom prst="rect">
            <a:avLst/>
          </a:prstGeom>
          <a:noFill/>
          <a:ln w="9525">
            <a:solidFill>
              <a:schemeClr val="tx1"/>
            </a:solidFill>
            <a:miter lim="800000"/>
            <a:headEnd/>
            <a:tailEnd/>
          </a:ln>
          <a:effectLst/>
        </p:spPr>
        <p:txBody>
          <a:bodyPr/>
          <a:lstStyle/>
          <a:p>
            <a:pPr algn="ctr"/>
            <a:r>
              <a:rPr lang="en-GB" sz="1200" b="1" u="sng" dirty="0"/>
              <a:t>Primary Industries</a:t>
            </a:r>
            <a:r>
              <a:rPr lang="en-GB" sz="1200" dirty="0"/>
              <a:t> </a:t>
            </a:r>
          </a:p>
          <a:p>
            <a:pPr algn="ctr"/>
            <a:r>
              <a:rPr lang="en-GB" sz="1200" dirty="0"/>
              <a:t>What influence the primary industries here?</a:t>
            </a:r>
          </a:p>
          <a:p>
            <a:pPr algn="ctr"/>
            <a:endParaRPr lang="en-GB" sz="1200" dirty="0"/>
          </a:p>
          <a:p>
            <a:pPr algn="ctr"/>
            <a:r>
              <a:rPr lang="en-GB" sz="1200" dirty="0"/>
              <a:t>-Warm temperature</a:t>
            </a:r>
          </a:p>
          <a:p>
            <a:pPr algn="ctr">
              <a:buFontTx/>
              <a:buChar char="-"/>
            </a:pPr>
            <a:r>
              <a:rPr lang="en-GB" sz="1200" dirty="0"/>
              <a:t>Average rainfall</a:t>
            </a:r>
          </a:p>
          <a:p>
            <a:pPr algn="ctr">
              <a:buFontTx/>
              <a:buChar char="-"/>
            </a:pPr>
            <a:r>
              <a:rPr lang="en-GB" sz="1200" dirty="0"/>
              <a:t>Rich soils </a:t>
            </a:r>
          </a:p>
          <a:p>
            <a:pPr algn="ctr"/>
            <a:r>
              <a:rPr lang="en-GB" sz="1200" b="1" dirty="0"/>
              <a:t>GREAT FOR FARMING</a:t>
            </a:r>
            <a:r>
              <a:rPr lang="en-GB" sz="1200" dirty="0"/>
              <a:t> </a:t>
            </a:r>
          </a:p>
          <a:p>
            <a:pPr algn="ctr"/>
            <a:r>
              <a:rPr lang="en-GB" sz="1200" dirty="0"/>
              <a:t>Coffee, beef, rice, cacao, sugar cane and fruit are grown here</a:t>
            </a:r>
          </a:p>
          <a:p>
            <a:pPr algn="ctr"/>
            <a:endParaRPr lang="en-GB" sz="1200" dirty="0"/>
          </a:p>
          <a:p>
            <a:pPr algn="ctr"/>
            <a:r>
              <a:rPr lang="en-GB" sz="1200" b="1" dirty="0"/>
              <a:t>MINING</a:t>
            </a:r>
          </a:p>
          <a:p>
            <a:pPr algn="ctr">
              <a:buFontTx/>
              <a:buChar char="-"/>
            </a:pPr>
            <a:r>
              <a:rPr lang="en-GB" sz="1200" dirty="0"/>
              <a:t>Large deposits of gold, iron ore, manganese and bauxite make mining very viable here</a:t>
            </a:r>
          </a:p>
          <a:p>
            <a:pPr algn="ctr">
              <a:buFontTx/>
              <a:buChar char="-"/>
            </a:pPr>
            <a:endParaRPr lang="en-GB" sz="1200" dirty="0"/>
          </a:p>
          <a:p>
            <a:pPr algn="ctr">
              <a:buFontTx/>
              <a:buChar char="-"/>
            </a:pPr>
            <a:r>
              <a:rPr lang="en-GB" sz="1200" b="1" dirty="0"/>
              <a:t>ENERGY </a:t>
            </a:r>
          </a:p>
          <a:p>
            <a:pPr algn="ctr">
              <a:buFontTx/>
              <a:buChar char="-"/>
            </a:pPr>
            <a:r>
              <a:rPr lang="en-GB" sz="1200" dirty="0"/>
              <a:t>Oil, gas offshore and hydroelectric power from the large river ensure energy is produced</a:t>
            </a:r>
          </a:p>
          <a:p>
            <a:pPr algn="ctr">
              <a:buFontTx/>
              <a:buChar char="-"/>
            </a:pPr>
            <a:endParaRPr lang="en-GB" sz="1200" b="1" dirty="0"/>
          </a:p>
          <a:p>
            <a:pPr algn="ctr">
              <a:buFontTx/>
              <a:buChar char="-"/>
            </a:pPr>
            <a:r>
              <a:rPr lang="en-GB" sz="1200" b="1" dirty="0"/>
              <a:t>FOREST/LOGGING</a:t>
            </a:r>
          </a:p>
          <a:p>
            <a:pPr algn="ctr">
              <a:buFontTx/>
              <a:buChar char="-"/>
            </a:pPr>
            <a:r>
              <a:rPr lang="en-GB" sz="1200" dirty="0"/>
              <a:t>Warm temperatures create the forest</a:t>
            </a:r>
          </a:p>
          <a:p>
            <a:pPr algn="ctr">
              <a:buFontTx/>
              <a:buChar char="-"/>
            </a:pPr>
            <a:endParaRPr lang="en-GB" sz="1200" dirty="0"/>
          </a:p>
          <a:p>
            <a:pPr algn="ctr">
              <a:buFontTx/>
              <a:buChar char="-"/>
            </a:pPr>
            <a:r>
              <a:rPr lang="en-GB" sz="1200" b="1" dirty="0"/>
              <a:t>FISHING</a:t>
            </a:r>
          </a:p>
          <a:p>
            <a:pPr algn="ctr"/>
            <a:r>
              <a:rPr lang="en-GB" sz="1200" dirty="0"/>
              <a:t>-Off the coast many are employed in fishing and supplies food for the locals</a:t>
            </a:r>
          </a:p>
          <a:p>
            <a:pPr algn="ctr"/>
            <a:endParaRPr lang="en-GB" sz="1200" b="1" dirty="0"/>
          </a:p>
        </p:txBody>
      </p:sp>
      <p:sp>
        <p:nvSpPr>
          <p:cNvPr id="20491" name="WordArt 11"/>
          <p:cNvSpPr>
            <a:spLocks noChangeArrowheads="1" noChangeShapeType="1" noTextEdit="1"/>
          </p:cNvSpPr>
          <p:nvPr/>
        </p:nvSpPr>
        <p:spPr bwMode="auto">
          <a:xfrm>
            <a:off x="6804025" y="6021388"/>
            <a:ext cx="2181225" cy="65722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0000FF"/>
                </a:solidFill>
                <a:latin typeface="Arial"/>
                <a:cs typeface="Arial"/>
              </a:rPr>
              <a:t>The population is over 72 </a:t>
            </a:r>
          </a:p>
          <a:p>
            <a:pPr algn="ctr"/>
            <a:r>
              <a:rPr lang="en-GB" sz="1200" kern="10">
                <a:ln w="9525">
                  <a:solidFill>
                    <a:srgbClr val="000000"/>
                  </a:solidFill>
                  <a:round/>
                  <a:headEnd/>
                  <a:tailEnd/>
                </a:ln>
                <a:solidFill>
                  <a:srgbClr val="0000FF"/>
                </a:solidFill>
                <a:latin typeface="Arial"/>
                <a:cs typeface="Arial"/>
              </a:rPr>
              <a:t>million and is the largest </a:t>
            </a:r>
          </a:p>
          <a:p>
            <a:pPr algn="ctr"/>
            <a:r>
              <a:rPr lang="en-GB" sz="1200" kern="10">
                <a:ln w="9525">
                  <a:solidFill>
                    <a:srgbClr val="000000"/>
                  </a:solidFill>
                  <a:round/>
                  <a:headEnd/>
                  <a:tailEnd/>
                </a:ln>
                <a:solidFill>
                  <a:srgbClr val="0000FF"/>
                </a:solidFill>
                <a:latin typeface="Arial"/>
                <a:cs typeface="Arial"/>
              </a:rPr>
              <a:t>in Brazil </a:t>
            </a:r>
          </a:p>
        </p:txBody>
      </p:sp>
      <p:sp>
        <p:nvSpPr>
          <p:cNvPr id="20493" name="Rectangle 13"/>
          <p:cNvSpPr>
            <a:spLocks noChangeArrowheads="1"/>
          </p:cNvSpPr>
          <p:nvPr/>
        </p:nvSpPr>
        <p:spPr bwMode="auto">
          <a:xfrm>
            <a:off x="6320704" y="836612"/>
            <a:ext cx="2735262" cy="3240088"/>
          </a:xfrm>
          <a:prstGeom prst="rect">
            <a:avLst/>
          </a:prstGeom>
          <a:noFill/>
          <a:ln w="9525">
            <a:solidFill>
              <a:schemeClr val="tx1"/>
            </a:solidFill>
            <a:miter lim="800000"/>
            <a:headEnd/>
            <a:tailEnd/>
          </a:ln>
          <a:effectLst/>
        </p:spPr>
        <p:txBody>
          <a:bodyPr/>
          <a:lstStyle/>
          <a:p>
            <a:pPr algn="ctr"/>
            <a:r>
              <a:rPr lang="en-GB" sz="1200" b="1" u="sng" dirty="0"/>
              <a:t>Secondary Industries </a:t>
            </a:r>
          </a:p>
          <a:p>
            <a:pPr algn="ctr"/>
            <a:r>
              <a:rPr lang="en-GB" sz="1200" dirty="0"/>
              <a:t>It is the centre for foreign and national </a:t>
            </a:r>
            <a:r>
              <a:rPr lang="en-GB" sz="1200" b="1" dirty="0"/>
              <a:t>investment</a:t>
            </a:r>
            <a:r>
              <a:rPr lang="en-GB" sz="1200" dirty="0"/>
              <a:t> in manufacturing.</a:t>
            </a:r>
          </a:p>
          <a:p>
            <a:pPr algn="ctr"/>
            <a:r>
              <a:rPr lang="en-GB" sz="1200" dirty="0"/>
              <a:t>Investment was concentrated her in the 1950s/60s by the Government. Excellent </a:t>
            </a:r>
            <a:r>
              <a:rPr lang="en-GB" sz="1200" b="1" dirty="0"/>
              <a:t>road </a:t>
            </a:r>
            <a:r>
              <a:rPr lang="en-GB" sz="1200" dirty="0"/>
              <a:t>and </a:t>
            </a:r>
            <a:r>
              <a:rPr lang="en-GB" sz="1200" b="1" dirty="0"/>
              <a:t>rail links</a:t>
            </a:r>
            <a:r>
              <a:rPr lang="en-GB" sz="1200" dirty="0"/>
              <a:t> here, as well as the most </a:t>
            </a:r>
            <a:r>
              <a:rPr lang="en-GB" sz="1200" b="1" dirty="0"/>
              <a:t>ports </a:t>
            </a:r>
            <a:r>
              <a:rPr lang="en-GB" sz="1200" dirty="0"/>
              <a:t>and </a:t>
            </a:r>
            <a:r>
              <a:rPr lang="en-GB" sz="1200" b="1" dirty="0"/>
              <a:t>airports</a:t>
            </a:r>
            <a:r>
              <a:rPr lang="en-GB" sz="1200" dirty="0"/>
              <a:t>. Solid pipeline for </a:t>
            </a:r>
            <a:r>
              <a:rPr lang="en-GB" sz="1200" b="1" dirty="0"/>
              <a:t>oil and gas</a:t>
            </a:r>
            <a:r>
              <a:rPr lang="en-GB" sz="1200" dirty="0"/>
              <a:t>. </a:t>
            </a:r>
          </a:p>
          <a:p>
            <a:pPr algn="ctr"/>
            <a:endParaRPr lang="en-GB" sz="1200" dirty="0"/>
          </a:p>
          <a:p>
            <a:pPr algn="ctr"/>
            <a:r>
              <a:rPr lang="en-GB" sz="1200" b="1" dirty="0"/>
              <a:t>Car industry is the major activity</a:t>
            </a:r>
            <a:r>
              <a:rPr lang="en-GB" sz="1200" dirty="0"/>
              <a:t> – Ford, GM, VW, Fiat and Toyota manufacture here.</a:t>
            </a:r>
          </a:p>
          <a:p>
            <a:pPr algn="ctr"/>
            <a:r>
              <a:rPr lang="en-GB" sz="1200" dirty="0"/>
              <a:t>Other production includes clothing, food , printing and furniture. (Yet decreasing due to competition in AISA)</a:t>
            </a:r>
          </a:p>
          <a:p>
            <a:pPr algn="ctr"/>
            <a:endParaRPr lang="en-GB" sz="1200" dirty="0"/>
          </a:p>
        </p:txBody>
      </p:sp>
      <p:sp>
        <p:nvSpPr>
          <p:cNvPr id="20495" name="WordArt 15"/>
          <p:cNvSpPr>
            <a:spLocks noChangeArrowheads="1" noChangeShapeType="1" noTextEdit="1"/>
          </p:cNvSpPr>
          <p:nvPr/>
        </p:nvSpPr>
        <p:spPr bwMode="auto">
          <a:xfrm>
            <a:off x="7270750" y="74612"/>
            <a:ext cx="1873250" cy="690563"/>
          </a:xfrm>
          <a:prstGeom prst="rect">
            <a:avLst/>
          </a:prstGeom>
        </p:spPr>
        <p:txBody>
          <a:bodyPr wrap="none" fromWordArt="1">
            <a:prstTxWarp prst="textPlain">
              <a:avLst>
                <a:gd name="adj" fmla="val 50000"/>
              </a:avLst>
            </a:prstTxWarp>
          </a:bodyPr>
          <a:lstStyle/>
          <a:p>
            <a:pPr algn="ctr"/>
            <a:r>
              <a:rPr lang="en-GB" sz="1200" kern="10" dirty="0">
                <a:ln w="9525">
                  <a:solidFill>
                    <a:srgbClr val="000000"/>
                  </a:solidFill>
                  <a:round/>
                  <a:headEnd/>
                  <a:tailEnd/>
                </a:ln>
                <a:solidFill>
                  <a:srgbClr val="FFFFFF"/>
                </a:solidFill>
                <a:latin typeface="Arial"/>
                <a:cs typeface="Arial"/>
              </a:rPr>
              <a:t>More MNCs are located </a:t>
            </a:r>
          </a:p>
          <a:p>
            <a:pPr algn="ctr"/>
            <a:r>
              <a:rPr lang="en-GB" sz="1200" kern="10" dirty="0">
                <a:ln w="9525">
                  <a:solidFill>
                    <a:srgbClr val="000000"/>
                  </a:solidFill>
                  <a:round/>
                  <a:headEnd/>
                  <a:tailEnd/>
                </a:ln>
                <a:solidFill>
                  <a:srgbClr val="FFFFFF"/>
                </a:solidFill>
                <a:latin typeface="Arial"/>
                <a:cs typeface="Arial"/>
              </a:rPr>
              <a:t>here than anywhere</a:t>
            </a:r>
          </a:p>
          <a:p>
            <a:pPr algn="ctr"/>
            <a:r>
              <a:rPr lang="en-GB" sz="1200" kern="10" dirty="0">
                <a:ln w="9525">
                  <a:solidFill>
                    <a:srgbClr val="000000"/>
                  </a:solidFill>
                  <a:round/>
                  <a:headEnd/>
                  <a:tailEnd/>
                </a:ln>
                <a:solidFill>
                  <a:srgbClr val="FFFFFF"/>
                </a:solidFill>
                <a:latin typeface="Arial"/>
                <a:cs typeface="Arial"/>
              </a:rPr>
              <a:t>else in Brazil</a:t>
            </a:r>
          </a:p>
        </p:txBody>
      </p:sp>
      <p:sp>
        <p:nvSpPr>
          <p:cNvPr id="20496" name="Rectangle 16"/>
          <p:cNvSpPr>
            <a:spLocks noChangeArrowheads="1"/>
          </p:cNvSpPr>
          <p:nvPr/>
        </p:nvSpPr>
        <p:spPr bwMode="auto">
          <a:xfrm>
            <a:off x="3563938" y="2349500"/>
            <a:ext cx="1584325" cy="1368425"/>
          </a:xfrm>
          <a:prstGeom prst="rect">
            <a:avLst/>
          </a:prstGeom>
          <a:noFill/>
          <a:ln w="9525">
            <a:solidFill>
              <a:schemeClr val="tx1"/>
            </a:solidFill>
            <a:miter lim="800000"/>
            <a:headEnd/>
            <a:tailEnd/>
          </a:ln>
          <a:effectLst/>
        </p:spPr>
        <p:txBody>
          <a:bodyPr/>
          <a:lstStyle/>
          <a:p>
            <a:pPr algn="ctr"/>
            <a:r>
              <a:rPr lang="en-GB" sz="1200" b="1" u="sng"/>
              <a:t>Tertiary</a:t>
            </a:r>
          </a:p>
          <a:p>
            <a:pPr algn="ctr"/>
            <a:r>
              <a:rPr lang="en-GB" sz="1200" b="1"/>
              <a:t>Sao Paulo</a:t>
            </a:r>
            <a:r>
              <a:rPr lang="en-GB" sz="1200"/>
              <a:t> is the </a:t>
            </a:r>
            <a:r>
              <a:rPr lang="en-GB" sz="1200" b="1"/>
              <a:t>largest financial</a:t>
            </a:r>
            <a:r>
              <a:rPr lang="en-GB" sz="1200"/>
              <a:t> centre in  south America. Most headquarters for Brazil’s banks. </a:t>
            </a:r>
          </a:p>
        </p:txBody>
      </p:sp>
      <p:sp>
        <p:nvSpPr>
          <p:cNvPr id="20497" name="Rectangle 17"/>
          <p:cNvSpPr>
            <a:spLocks noChangeArrowheads="1"/>
          </p:cNvSpPr>
          <p:nvPr/>
        </p:nvSpPr>
        <p:spPr bwMode="auto">
          <a:xfrm>
            <a:off x="3563938" y="3789363"/>
            <a:ext cx="1944687" cy="1800225"/>
          </a:xfrm>
          <a:prstGeom prst="rect">
            <a:avLst/>
          </a:prstGeom>
          <a:noFill/>
          <a:ln w="9525">
            <a:solidFill>
              <a:schemeClr val="tx1"/>
            </a:solidFill>
            <a:miter lim="800000"/>
            <a:headEnd/>
            <a:tailEnd/>
          </a:ln>
          <a:effectLst/>
        </p:spPr>
        <p:txBody>
          <a:bodyPr/>
          <a:lstStyle/>
          <a:p>
            <a:pPr algn="ctr"/>
            <a:r>
              <a:rPr lang="en-GB" sz="1200" b="1" u="sng"/>
              <a:t>Quaternary </a:t>
            </a:r>
          </a:p>
          <a:p>
            <a:pPr algn="ctr"/>
            <a:r>
              <a:rPr lang="en-GB" sz="1200"/>
              <a:t>Centre of research and development in public &amp; private sectors. </a:t>
            </a:r>
            <a:r>
              <a:rPr lang="en-GB" sz="1200" b="1"/>
              <a:t>San Jose Dos Campos</a:t>
            </a:r>
            <a:r>
              <a:rPr lang="en-GB" sz="1200"/>
              <a:t> is the key area. The </a:t>
            </a:r>
            <a:r>
              <a:rPr lang="en-GB" sz="1200" b="1"/>
              <a:t>Aerospace Technical Centre</a:t>
            </a:r>
            <a:r>
              <a:rPr lang="en-GB" sz="1200"/>
              <a:t> is where space &amp; aviation is developed &amp; tested</a:t>
            </a:r>
            <a:r>
              <a:rPr lang="en-GB" sz="1200" b="1"/>
              <a:t> </a:t>
            </a:r>
          </a:p>
          <a:p>
            <a:pPr algn="ctr"/>
            <a:endParaRPr lang="en-GB" sz="1200" b="1"/>
          </a:p>
        </p:txBody>
      </p:sp>
      <p:sp>
        <p:nvSpPr>
          <p:cNvPr id="20498" name="WordArt 18"/>
          <p:cNvSpPr>
            <a:spLocks noChangeArrowheads="1" noChangeShapeType="1" noTextEdit="1"/>
          </p:cNvSpPr>
          <p:nvPr/>
        </p:nvSpPr>
        <p:spPr bwMode="auto">
          <a:xfrm>
            <a:off x="3561664" y="5589588"/>
            <a:ext cx="2085975" cy="438150"/>
          </a:xfrm>
          <a:prstGeom prst="rect">
            <a:avLst/>
          </a:prstGeom>
        </p:spPr>
        <p:txBody>
          <a:bodyPr wrap="none" fromWordArt="1">
            <a:prstTxWarp prst="textPlain">
              <a:avLst>
                <a:gd name="adj" fmla="val 50000"/>
              </a:avLst>
            </a:prstTxWarp>
          </a:bodyPr>
          <a:lstStyle/>
          <a:p>
            <a:pPr algn="ctr"/>
            <a:r>
              <a:rPr lang="en-GB" sz="1200" kern="10" dirty="0">
                <a:ln w="9525">
                  <a:solidFill>
                    <a:srgbClr val="000000"/>
                  </a:solidFill>
                  <a:round/>
                  <a:headEnd/>
                  <a:tailEnd/>
                </a:ln>
                <a:solidFill>
                  <a:srgbClr val="FFFFFF"/>
                </a:solidFill>
                <a:latin typeface="Arial"/>
                <a:cs typeface="Arial"/>
              </a:rPr>
              <a:t>50 years upward growth,</a:t>
            </a:r>
          </a:p>
          <a:p>
            <a:pPr algn="ctr"/>
            <a:r>
              <a:rPr lang="en-GB" sz="1200" kern="10" dirty="0">
                <a:ln w="9525">
                  <a:solidFill>
                    <a:srgbClr val="000000"/>
                  </a:solidFill>
                  <a:round/>
                  <a:headEnd/>
                  <a:tailEnd/>
                </a:ln>
                <a:solidFill>
                  <a:srgbClr val="FFFFFF"/>
                </a:solidFill>
                <a:latin typeface="Arial"/>
                <a:cs typeface="Arial"/>
              </a:rPr>
              <a:t> clear multiplier effect</a:t>
            </a:r>
          </a:p>
        </p:txBody>
      </p:sp>
      <p:pic>
        <p:nvPicPr>
          <p:cNvPr id="20500" name="Picture 20"/>
          <p:cNvPicPr>
            <a:picLocks noChangeAspect="1" noChangeArrowheads="1"/>
          </p:cNvPicPr>
          <p:nvPr/>
        </p:nvPicPr>
        <p:blipFill>
          <a:blip r:embed="rId3" cstate="print"/>
          <a:srcRect/>
          <a:stretch>
            <a:fillRect/>
          </a:stretch>
        </p:blipFill>
        <p:spPr bwMode="auto">
          <a:xfrm>
            <a:off x="5795963" y="1412875"/>
            <a:ext cx="576262" cy="381000"/>
          </a:xfrm>
          <a:prstGeom prst="rect">
            <a:avLst/>
          </a:prstGeom>
          <a:noFill/>
        </p:spPr>
      </p:pic>
      <p:pic>
        <p:nvPicPr>
          <p:cNvPr id="20502" name="Picture 22" descr="Map showing Brazil’s regional Human Development Index (HDI), "/>
          <p:cNvPicPr>
            <a:picLocks noChangeAspect="1" noChangeArrowheads="1"/>
          </p:cNvPicPr>
          <p:nvPr/>
        </p:nvPicPr>
        <p:blipFill>
          <a:blip r:embed="rId4" cstate="print"/>
          <a:srcRect/>
          <a:stretch>
            <a:fillRect/>
          </a:stretch>
        </p:blipFill>
        <p:spPr bwMode="auto">
          <a:xfrm>
            <a:off x="5661315" y="4091120"/>
            <a:ext cx="2592387" cy="1739404"/>
          </a:xfrm>
          <a:prstGeom prst="rect">
            <a:avLst/>
          </a:prstGeom>
          <a:noFill/>
        </p:spPr>
      </p:pic>
      <p:sp>
        <p:nvSpPr>
          <p:cNvPr id="20504" name="Rectangle 24"/>
          <p:cNvSpPr>
            <a:spLocks noChangeArrowheads="1"/>
          </p:cNvSpPr>
          <p:nvPr/>
        </p:nvSpPr>
        <p:spPr bwMode="auto">
          <a:xfrm>
            <a:off x="8172450" y="4076700"/>
            <a:ext cx="971550" cy="1223963"/>
          </a:xfrm>
          <a:prstGeom prst="rect">
            <a:avLst/>
          </a:prstGeom>
          <a:noFill/>
          <a:ln w="9525">
            <a:noFill/>
            <a:miter lim="800000"/>
            <a:headEnd/>
            <a:tailEnd/>
          </a:ln>
          <a:effectLst/>
        </p:spPr>
        <p:txBody>
          <a:bodyPr/>
          <a:lstStyle/>
          <a:p>
            <a:pPr algn="ctr"/>
            <a:r>
              <a:rPr lang="en-GB" sz="1000"/>
              <a:t>Map showing Brazil’s </a:t>
            </a:r>
          </a:p>
          <a:p>
            <a:pPr algn="ctr"/>
            <a:r>
              <a:rPr lang="en-GB" sz="1000"/>
              <a:t>regional Human Development Index </a:t>
            </a:r>
          </a:p>
          <a:p>
            <a:pPr algn="ctr"/>
            <a:endParaRPr lang="en-GB" sz="1000"/>
          </a:p>
        </p:txBody>
      </p:sp>
      <p:pic>
        <p:nvPicPr>
          <p:cNvPr id="20505" name="Picture 25"/>
          <p:cNvPicPr>
            <a:picLocks noChangeAspect="1" noChangeArrowheads="1"/>
          </p:cNvPicPr>
          <p:nvPr/>
        </p:nvPicPr>
        <p:blipFill>
          <a:blip r:embed="rId5" cstate="print"/>
          <a:srcRect/>
          <a:stretch>
            <a:fillRect/>
          </a:stretch>
        </p:blipFill>
        <p:spPr bwMode="auto">
          <a:xfrm>
            <a:off x="3563938" y="6027738"/>
            <a:ext cx="3181350" cy="720725"/>
          </a:xfrm>
          <a:prstGeom prst="rect">
            <a:avLst/>
          </a:prstGeom>
          <a:noFill/>
        </p:spPr>
      </p:pic>
      <p:sp>
        <p:nvSpPr>
          <p:cNvPr id="20506" name="Rectangle 26"/>
          <p:cNvSpPr>
            <a:spLocks noChangeArrowheads="1"/>
          </p:cNvSpPr>
          <p:nvPr/>
        </p:nvSpPr>
        <p:spPr bwMode="auto">
          <a:xfrm>
            <a:off x="5219700" y="2781300"/>
            <a:ext cx="1008063" cy="1152525"/>
          </a:xfrm>
          <a:prstGeom prst="rect">
            <a:avLst/>
          </a:prstGeom>
          <a:noFill/>
          <a:ln w="9525">
            <a:solidFill>
              <a:schemeClr val="tx1"/>
            </a:solidFill>
            <a:miter lim="800000"/>
            <a:headEnd/>
            <a:tailEnd/>
          </a:ln>
          <a:effectLst/>
        </p:spPr>
        <p:txBody>
          <a:bodyPr/>
          <a:lstStyle/>
          <a:p>
            <a:pPr algn="ctr"/>
            <a:r>
              <a:rPr lang="en-GB" sz="1200" b="1"/>
              <a:t>Rio de Janerio, Santos, Sao Paulo major cities</a:t>
            </a:r>
            <a:r>
              <a:rPr lang="en-GB" sz="12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1" name="Picture 13" descr="profile_img1_greenpeace"/>
          <p:cNvPicPr>
            <a:picLocks noChangeAspect="1" noChangeArrowheads="1"/>
          </p:cNvPicPr>
          <p:nvPr/>
        </p:nvPicPr>
        <p:blipFill>
          <a:blip r:embed="rId2" cstate="print"/>
          <a:srcRect/>
          <a:stretch>
            <a:fillRect/>
          </a:stretch>
        </p:blipFill>
        <p:spPr bwMode="auto">
          <a:xfrm>
            <a:off x="0" y="2420938"/>
            <a:ext cx="908050" cy="1292225"/>
          </a:xfrm>
          <a:prstGeom prst="rect">
            <a:avLst/>
          </a:prstGeom>
          <a:noFill/>
        </p:spPr>
      </p:pic>
      <p:sp>
        <p:nvSpPr>
          <p:cNvPr id="17412" name="WordArt 4"/>
          <p:cNvSpPr>
            <a:spLocks noChangeArrowheads="1" noChangeShapeType="1" noTextEdit="1"/>
          </p:cNvSpPr>
          <p:nvPr/>
        </p:nvSpPr>
        <p:spPr bwMode="auto">
          <a:xfrm>
            <a:off x="1403350" y="188913"/>
            <a:ext cx="5903913" cy="1152525"/>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Conflict between economic activity &amp; the environment</a:t>
            </a:r>
          </a:p>
          <a:p>
            <a:pPr algn="ctr"/>
            <a:r>
              <a:rPr lang="en-GB" sz="2000" kern="10">
                <a:ln w="9525">
                  <a:solidFill>
                    <a:srgbClr val="000000"/>
                  </a:solidFill>
                  <a:round/>
                  <a:headEnd/>
                  <a:tailEnd/>
                </a:ln>
                <a:solidFill>
                  <a:srgbClr val="0000FF"/>
                </a:solidFill>
                <a:latin typeface="Arial Black"/>
              </a:rPr>
              <a:t>The Pearl Delta -China</a:t>
            </a:r>
          </a:p>
        </p:txBody>
      </p:sp>
      <p:sp>
        <p:nvSpPr>
          <p:cNvPr id="17413" name="Rectangle 5"/>
          <p:cNvSpPr>
            <a:spLocks noChangeArrowheads="1"/>
          </p:cNvSpPr>
          <p:nvPr/>
        </p:nvSpPr>
        <p:spPr bwMode="auto">
          <a:xfrm>
            <a:off x="250825" y="765175"/>
            <a:ext cx="2808288" cy="1584325"/>
          </a:xfrm>
          <a:prstGeom prst="rect">
            <a:avLst/>
          </a:prstGeom>
          <a:noFill/>
          <a:ln w="9525">
            <a:solidFill>
              <a:schemeClr val="tx1"/>
            </a:solidFill>
            <a:miter lim="800000"/>
            <a:headEnd/>
            <a:tailEnd/>
          </a:ln>
          <a:effectLst/>
        </p:spPr>
        <p:txBody>
          <a:bodyPr/>
          <a:lstStyle/>
          <a:p>
            <a:pPr algn="ctr"/>
            <a:r>
              <a:rPr lang="en-GB" sz="1200"/>
              <a:t>The Pearl Delta is in the Republic of China in the low-lying area surrounding the Pearl River estuary where the Pearl River flows into the South China Sea. It is one of the most </a:t>
            </a:r>
            <a:r>
              <a:rPr lang="en-GB" sz="1200" b="1"/>
              <a:t>densely urbanised regions</a:t>
            </a:r>
            <a:r>
              <a:rPr lang="en-GB" sz="1200"/>
              <a:t> in the world and </a:t>
            </a:r>
            <a:r>
              <a:rPr lang="en-GB" sz="1200" b="1"/>
              <a:t>one of the main hubs of China's economic growth.</a:t>
            </a:r>
          </a:p>
        </p:txBody>
      </p:sp>
      <p:sp>
        <p:nvSpPr>
          <p:cNvPr id="17414" name="Rectangle 6"/>
          <p:cNvSpPr>
            <a:spLocks noChangeArrowheads="1"/>
          </p:cNvSpPr>
          <p:nvPr/>
        </p:nvSpPr>
        <p:spPr bwMode="auto">
          <a:xfrm>
            <a:off x="5724525" y="765175"/>
            <a:ext cx="3095625" cy="1223963"/>
          </a:xfrm>
          <a:prstGeom prst="rect">
            <a:avLst/>
          </a:prstGeom>
          <a:noFill/>
          <a:ln w="9525">
            <a:solidFill>
              <a:schemeClr val="tx1"/>
            </a:solidFill>
            <a:miter lim="800000"/>
            <a:headEnd/>
            <a:tailEnd/>
          </a:ln>
          <a:effectLst/>
        </p:spPr>
        <p:txBody>
          <a:bodyPr/>
          <a:lstStyle/>
          <a:p>
            <a:pPr algn="ctr"/>
            <a:r>
              <a:rPr lang="en-GB" sz="1400"/>
              <a:t>The Pearl River Delta is notoriously polluted, with </a:t>
            </a:r>
            <a:r>
              <a:rPr lang="en-GB" sz="1400" b="1"/>
              <a:t>sewage</a:t>
            </a:r>
            <a:r>
              <a:rPr lang="en-GB" sz="1400"/>
              <a:t> and </a:t>
            </a:r>
            <a:r>
              <a:rPr lang="en-GB" sz="1400" b="1"/>
              <a:t>industrial waste.</a:t>
            </a:r>
            <a:r>
              <a:rPr lang="en-GB" sz="1400"/>
              <a:t> (Treatment facilities are failing to keep up with the growing population).</a:t>
            </a:r>
          </a:p>
        </p:txBody>
      </p:sp>
      <p:sp>
        <p:nvSpPr>
          <p:cNvPr id="17416" name="Rectangle 8"/>
          <p:cNvSpPr>
            <a:spLocks noChangeArrowheads="1"/>
          </p:cNvSpPr>
          <p:nvPr/>
        </p:nvSpPr>
        <p:spPr bwMode="auto">
          <a:xfrm>
            <a:off x="900113" y="2492375"/>
            <a:ext cx="2374900" cy="1008063"/>
          </a:xfrm>
          <a:prstGeom prst="rect">
            <a:avLst/>
          </a:prstGeom>
          <a:noFill/>
          <a:ln w="9525">
            <a:solidFill>
              <a:schemeClr val="tx1"/>
            </a:solidFill>
            <a:miter lim="800000"/>
            <a:headEnd/>
            <a:tailEnd/>
          </a:ln>
          <a:effectLst/>
        </p:spPr>
        <p:txBody>
          <a:bodyPr/>
          <a:lstStyle/>
          <a:p>
            <a:pPr algn="ctr"/>
            <a:r>
              <a:rPr lang="en-GB" sz="1200"/>
              <a:t>Much of the area is frequently covered with a </a:t>
            </a:r>
            <a:r>
              <a:rPr lang="en-GB" sz="1200" b="1"/>
              <a:t>brown smog</a:t>
            </a:r>
            <a:r>
              <a:rPr lang="en-GB" sz="1200"/>
              <a:t>. This has a strong effect on the pollution levels in the delta. </a:t>
            </a:r>
          </a:p>
        </p:txBody>
      </p:sp>
      <p:sp>
        <p:nvSpPr>
          <p:cNvPr id="17417" name="WordArt 9"/>
          <p:cNvSpPr>
            <a:spLocks noChangeArrowheads="1" noChangeShapeType="1" noTextEdit="1"/>
          </p:cNvSpPr>
          <p:nvPr/>
        </p:nvSpPr>
        <p:spPr bwMode="auto">
          <a:xfrm>
            <a:off x="323850" y="5572125"/>
            <a:ext cx="3009900" cy="1285875"/>
          </a:xfrm>
          <a:prstGeom prst="rect">
            <a:avLst/>
          </a:prstGeom>
        </p:spPr>
        <p:txBody>
          <a:bodyPr wrap="none" fromWordArt="1">
            <a:prstTxWarp prst="textPlain">
              <a:avLst>
                <a:gd name="adj" fmla="val 50000"/>
              </a:avLst>
            </a:prstTxWarp>
          </a:bodyPr>
          <a:lstStyle/>
          <a:p>
            <a:pPr algn="ctr"/>
            <a:r>
              <a:rPr lang="en-GB" sz="1400" kern="10">
                <a:ln w="9525">
                  <a:solidFill>
                    <a:srgbClr val="00FF00"/>
                  </a:solidFill>
                  <a:round/>
                  <a:headEnd/>
                  <a:tailEnd/>
                </a:ln>
                <a:solidFill>
                  <a:srgbClr val="339966"/>
                </a:solidFill>
                <a:latin typeface="Arial Black"/>
              </a:rPr>
              <a:t>Pollution is a great risks</a:t>
            </a:r>
          </a:p>
          <a:p>
            <a:pPr algn="ctr"/>
            <a:r>
              <a:rPr lang="en-GB" sz="1400" kern="10">
                <a:ln w="9525">
                  <a:solidFill>
                    <a:srgbClr val="00FF00"/>
                  </a:solidFill>
                  <a:round/>
                  <a:headEnd/>
                  <a:tailEnd/>
                </a:ln>
                <a:solidFill>
                  <a:srgbClr val="339966"/>
                </a:solidFill>
                <a:latin typeface="Arial Black"/>
              </a:rPr>
              <a:t> to the Chinese White </a:t>
            </a:r>
          </a:p>
          <a:p>
            <a:pPr algn="ctr"/>
            <a:r>
              <a:rPr lang="en-GB" sz="1400" kern="10">
                <a:ln w="9525">
                  <a:solidFill>
                    <a:srgbClr val="00FF00"/>
                  </a:solidFill>
                  <a:round/>
                  <a:headEnd/>
                  <a:tailEnd/>
                </a:ln>
                <a:solidFill>
                  <a:srgbClr val="339966"/>
                </a:solidFill>
                <a:latin typeface="Arial Black"/>
              </a:rPr>
              <a:t>Dolphins that inhabit the area.</a:t>
            </a:r>
          </a:p>
          <a:p>
            <a:pPr algn="ctr"/>
            <a:endParaRPr lang="en-GB" sz="1400" kern="10">
              <a:ln w="9525">
                <a:solidFill>
                  <a:srgbClr val="00FF00"/>
                </a:solidFill>
                <a:round/>
                <a:headEnd/>
                <a:tailEnd/>
              </a:ln>
              <a:solidFill>
                <a:srgbClr val="339966"/>
              </a:solidFill>
              <a:latin typeface="Arial Black"/>
            </a:endParaRPr>
          </a:p>
        </p:txBody>
      </p:sp>
      <p:sp>
        <p:nvSpPr>
          <p:cNvPr id="17418" name="Rectangle 10"/>
          <p:cNvSpPr>
            <a:spLocks noChangeArrowheads="1"/>
          </p:cNvSpPr>
          <p:nvPr/>
        </p:nvSpPr>
        <p:spPr bwMode="auto">
          <a:xfrm>
            <a:off x="4859338" y="5084763"/>
            <a:ext cx="4105275" cy="1584325"/>
          </a:xfrm>
          <a:prstGeom prst="rect">
            <a:avLst/>
          </a:prstGeom>
          <a:noFill/>
          <a:ln w="9525">
            <a:solidFill>
              <a:schemeClr val="tx1"/>
            </a:solidFill>
            <a:miter lim="800000"/>
            <a:headEnd/>
            <a:tailEnd/>
          </a:ln>
          <a:effectLst/>
        </p:spPr>
        <p:txBody>
          <a:bodyPr/>
          <a:lstStyle/>
          <a:p>
            <a:pPr algn="ctr"/>
            <a:r>
              <a:rPr lang="en-GB" sz="1200"/>
              <a:t>In 2007, the World Bank approved a $96 million loan to the Chinese government to reduce water pollution in the Pearl River Delta. 7.1 billion was spent on the river by mid 2010 to clean up the river's sewage problems. The city will build about 30 water treatment plants, which will treat 2.25 million tonnes of water per day. The program hopes to cut down the amount of sewage in the area by 85%,  </a:t>
            </a:r>
          </a:p>
        </p:txBody>
      </p:sp>
      <p:sp>
        <p:nvSpPr>
          <p:cNvPr id="17419" name="Rectangle 11"/>
          <p:cNvSpPr>
            <a:spLocks noChangeArrowheads="1"/>
          </p:cNvSpPr>
          <p:nvPr/>
        </p:nvSpPr>
        <p:spPr bwMode="auto">
          <a:xfrm>
            <a:off x="250825" y="3573463"/>
            <a:ext cx="4465638" cy="1800225"/>
          </a:xfrm>
          <a:prstGeom prst="rect">
            <a:avLst/>
          </a:prstGeom>
          <a:noFill/>
          <a:ln w="9525">
            <a:solidFill>
              <a:schemeClr val="tx1"/>
            </a:solidFill>
            <a:miter lim="800000"/>
            <a:headEnd/>
            <a:tailEnd/>
          </a:ln>
          <a:effectLst/>
        </p:spPr>
        <p:txBody>
          <a:bodyPr/>
          <a:lstStyle/>
          <a:p>
            <a:pPr algn="ctr"/>
            <a:r>
              <a:rPr lang="en-GB" sz="1400"/>
              <a:t>In October 2009, Greenpeace released a report, "Poisoning the Pearl River" that detailed the results of a study it conducted. All samples they took  contained hazardous properties including heavy metals such as beryllium, copper and manganese. </a:t>
            </a:r>
            <a:r>
              <a:rPr lang="en-GB" sz="1200"/>
              <a:t>These substances are associated with a long list of health problems such as cancer, endocrine disruption, renal failure and damage to the nervous system as well being known to harm the environment.</a:t>
            </a:r>
          </a:p>
        </p:txBody>
      </p:sp>
      <p:pic>
        <p:nvPicPr>
          <p:cNvPr id="17423" name="Picture 15" descr="ANd9GcSeI2DrGnSvdad5ao0lmQrtinF2uzqEwVqdH4m6J4Npza3s8O4eRA"/>
          <p:cNvPicPr>
            <a:picLocks noChangeAspect="1" noChangeArrowheads="1"/>
          </p:cNvPicPr>
          <p:nvPr/>
        </p:nvPicPr>
        <p:blipFill>
          <a:blip r:embed="rId3" cstate="print"/>
          <a:srcRect/>
          <a:stretch>
            <a:fillRect/>
          </a:stretch>
        </p:blipFill>
        <p:spPr bwMode="auto">
          <a:xfrm>
            <a:off x="3492500" y="1412875"/>
            <a:ext cx="2143125" cy="2143125"/>
          </a:xfrm>
          <a:prstGeom prst="rect">
            <a:avLst/>
          </a:prstGeom>
          <a:noFill/>
        </p:spPr>
      </p:pic>
      <p:pic>
        <p:nvPicPr>
          <p:cNvPr id="17425" name="Picture 17" descr="84415607_691809737"/>
          <p:cNvPicPr>
            <a:picLocks noChangeAspect="1" noChangeArrowheads="1"/>
          </p:cNvPicPr>
          <p:nvPr/>
        </p:nvPicPr>
        <p:blipFill>
          <a:blip r:embed="rId4" cstate="print"/>
          <a:srcRect/>
          <a:stretch>
            <a:fillRect/>
          </a:stretch>
        </p:blipFill>
        <p:spPr bwMode="auto">
          <a:xfrm>
            <a:off x="3348038" y="5516563"/>
            <a:ext cx="1514475" cy="990600"/>
          </a:xfrm>
          <a:prstGeom prst="rect">
            <a:avLst/>
          </a:prstGeom>
          <a:noFill/>
        </p:spPr>
      </p:pic>
      <p:sp>
        <p:nvSpPr>
          <p:cNvPr id="17426" name="WordArt 18"/>
          <p:cNvSpPr>
            <a:spLocks noChangeArrowheads="1" noChangeShapeType="1" noTextEdit="1"/>
          </p:cNvSpPr>
          <p:nvPr/>
        </p:nvSpPr>
        <p:spPr bwMode="auto">
          <a:xfrm>
            <a:off x="4859338" y="3860800"/>
            <a:ext cx="2160587" cy="94615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latin typeface="Arial Black"/>
              </a:rPr>
              <a:t> The industries in the </a:t>
            </a:r>
          </a:p>
          <a:p>
            <a:pPr algn="ctr"/>
            <a:r>
              <a:rPr lang="en-GB" sz="1200" kern="10">
                <a:ln w="9525">
                  <a:solidFill>
                    <a:srgbClr val="000000"/>
                  </a:solidFill>
                  <a:round/>
                  <a:headEnd/>
                  <a:tailEnd/>
                </a:ln>
                <a:latin typeface="Arial Black"/>
              </a:rPr>
              <a:t>delta make over </a:t>
            </a:r>
          </a:p>
          <a:p>
            <a:pPr algn="ctr"/>
            <a:r>
              <a:rPr lang="en-GB" sz="1200" kern="10">
                <a:ln w="9525">
                  <a:solidFill>
                    <a:srgbClr val="000000"/>
                  </a:solidFill>
                  <a:round/>
                  <a:headEnd/>
                  <a:tailEnd/>
                </a:ln>
                <a:latin typeface="Arial Black"/>
              </a:rPr>
              <a:t>US$448 billion a year</a:t>
            </a:r>
          </a:p>
        </p:txBody>
      </p:sp>
      <p:sp>
        <p:nvSpPr>
          <p:cNvPr id="17427" name="Rectangle 19"/>
          <p:cNvSpPr>
            <a:spLocks noChangeArrowheads="1"/>
          </p:cNvSpPr>
          <p:nvPr/>
        </p:nvSpPr>
        <p:spPr bwMode="auto">
          <a:xfrm>
            <a:off x="6084888" y="2133600"/>
            <a:ext cx="2735262" cy="1439863"/>
          </a:xfrm>
          <a:prstGeom prst="rect">
            <a:avLst/>
          </a:prstGeom>
          <a:noFill/>
          <a:ln w="9525">
            <a:solidFill>
              <a:schemeClr val="tx1"/>
            </a:solidFill>
            <a:miter lim="800000"/>
            <a:headEnd/>
            <a:tailEnd/>
          </a:ln>
          <a:effectLst/>
        </p:spPr>
        <p:txBody>
          <a:bodyPr/>
          <a:lstStyle/>
          <a:p>
            <a:pPr algn="ctr"/>
            <a:r>
              <a:rPr lang="en-GB" sz="1200"/>
              <a:t>The Pearl River Delta has become </a:t>
            </a:r>
            <a:r>
              <a:rPr lang="en-GB" sz="1200" b="1"/>
              <a:t>the world's workshop and is a major manufacturing</a:t>
            </a:r>
            <a:r>
              <a:rPr lang="en-GB" sz="1200"/>
              <a:t> base for products such as electronic products (such as watches and clocks), toys, garments and textiles, plastic products, and a range of other goods. </a:t>
            </a:r>
          </a:p>
        </p:txBody>
      </p:sp>
      <p:sp>
        <p:nvSpPr>
          <p:cNvPr id="17428" name="Rectangle 20"/>
          <p:cNvSpPr>
            <a:spLocks noChangeArrowheads="1"/>
          </p:cNvSpPr>
          <p:nvPr/>
        </p:nvSpPr>
        <p:spPr bwMode="auto">
          <a:xfrm>
            <a:off x="7019925" y="3644900"/>
            <a:ext cx="1944688" cy="1296988"/>
          </a:xfrm>
          <a:prstGeom prst="rect">
            <a:avLst/>
          </a:prstGeom>
          <a:noFill/>
          <a:ln w="9525">
            <a:solidFill>
              <a:schemeClr val="tx1"/>
            </a:solidFill>
            <a:miter lim="800000"/>
            <a:headEnd/>
            <a:tailEnd/>
          </a:ln>
          <a:effectLst/>
        </p:spPr>
        <p:txBody>
          <a:bodyPr/>
          <a:lstStyle/>
          <a:p>
            <a:pPr algn="ctr"/>
            <a:r>
              <a:rPr lang="en-GB" sz="1200"/>
              <a:t>Nearly five percent of the world's goods were produced in the Greater Pearl River Delta in 2001. Over 70,000 Hong Kong companies have plants there.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WordArt 4"/>
          <p:cNvSpPr>
            <a:spLocks noChangeArrowheads="1" noChangeShapeType="1" noTextEdit="1"/>
          </p:cNvSpPr>
          <p:nvPr/>
        </p:nvSpPr>
        <p:spPr bwMode="auto">
          <a:xfrm>
            <a:off x="1403350" y="188913"/>
            <a:ext cx="5903913" cy="1152525"/>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A Multi-National Company (MNC)</a:t>
            </a:r>
          </a:p>
          <a:p>
            <a:pPr algn="ctr"/>
            <a:r>
              <a:rPr lang="en-GB" sz="2000" kern="10">
                <a:ln w="9525">
                  <a:solidFill>
                    <a:srgbClr val="000000"/>
                  </a:solidFill>
                  <a:round/>
                  <a:headEnd/>
                  <a:tailEnd/>
                </a:ln>
                <a:solidFill>
                  <a:srgbClr val="0000FF"/>
                </a:solidFill>
                <a:latin typeface="Arial Black"/>
              </a:rPr>
              <a:t>Nike</a:t>
            </a:r>
          </a:p>
        </p:txBody>
      </p:sp>
      <p:sp>
        <p:nvSpPr>
          <p:cNvPr id="18437" name="Rectangle 5"/>
          <p:cNvSpPr>
            <a:spLocks noChangeArrowheads="1"/>
          </p:cNvSpPr>
          <p:nvPr/>
        </p:nvSpPr>
        <p:spPr bwMode="auto">
          <a:xfrm>
            <a:off x="250825" y="981075"/>
            <a:ext cx="3529013" cy="1655763"/>
          </a:xfrm>
          <a:prstGeom prst="rect">
            <a:avLst/>
          </a:prstGeom>
          <a:noFill/>
          <a:ln w="9525">
            <a:solidFill>
              <a:schemeClr val="tx1"/>
            </a:solidFill>
            <a:miter lim="800000"/>
            <a:headEnd/>
            <a:tailEnd/>
          </a:ln>
          <a:effectLst/>
        </p:spPr>
        <p:txBody>
          <a:bodyPr/>
          <a:lstStyle/>
          <a:p>
            <a:pPr algn="ctr"/>
            <a:r>
              <a:rPr lang="en-GB" sz="1400"/>
              <a:t>Nike s the world's leading supplier of sports footwear and equipment. The company was founded in 1972. The company name comes from the Greek word for 'victory'. Nike does not make any shoes or clothes itself but contracts out to factories in LEDCs.</a:t>
            </a:r>
          </a:p>
        </p:txBody>
      </p:sp>
      <p:sp>
        <p:nvSpPr>
          <p:cNvPr id="18438" name="Rectangle 6"/>
          <p:cNvSpPr>
            <a:spLocks noChangeArrowheads="1"/>
          </p:cNvSpPr>
          <p:nvPr/>
        </p:nvSpPr>
        <p:spPr bwMode="auto">
          <a:xfrm>
            <a:off x="179388" y="2708275"/>
            <a:ext cx="2663825" cy="1728788"/>
          </a:xfrm>
          <a:prstGeom prst="rect">
            <a:avLst/>
          </a:prstGeom>
          <a:noFill/>
          <a:ln w="9525">
            <a:solidFill>
              <a:schemeClr val="tx1"/>
            </a:solidFill>
            <a:miter lim="800000"/>
            <a:headEnd/>
            <a:tailEnd/>
          </a:ln>
          <a:effectLst/>
        </p:spPr>
        <p:txBody>
          <a:bodyPr/>
          <a:lstStyle/>
          <a:p>
            <a:pPr algn="ctr"/>
            <a:r>
              <a:rPr lang="en-GB" sz="1400"/>
              <a:t>These subcontracted companies then act on their own and re-subcontract their</a:t>
            </a:r>
          </a:p>
          <a:p>
            <a:pPr algn="ctr"/>
            <a:r>
              <a:rPr lang="en-GB" sz="1400"/>
              <a:t>operations in other Asian countries that give low wages and have no employment laws. E.g. Vietnam, The Philippines and  Indonesia</a:t>
            </a:r>
          </a:p>
        </p:txBody>
      </p:sp>
      <p:pic>
        <p:nvPicPr>
          <p:cNvPr id="18439" name="Picture 7"/>
          <p:cNvPicPr>
            <a:picLocks noChangeAspect="1" noChangeArrowheads="1"/>
          </p:cNvPicPr>
          <p:nvPr/>
        </p:nvPicPr>
        <p:blipFill>
          <a:blip r:embed="rId2" cstate="print"/>
          <a:srcRect/>
          <a:stretch>
            <a:fillRect/>
          </a:stretch>
        </p:blipFill>
        <p:spPr bwMode="auto">
          <a:xfrm>
            <a:off x="5614988" y="765175"/>
            <a:ext cx="3529012" cy="1473200"/>
          </a:xfrm>
          <a:prstGeom prst="rect">
            <a:avLst/>
          </a:prstGeom>
          <a:noFill/>
        </p:spPr>
      </p:pic>
      <p:sp>
        <p:nvSpPr>
          <p:cNvPr id="18440" name="WordArt 8"/>
          <p:cNvSpPr>
            <a:spLocks noChangeArrowheads="1" noChangeShapeType="1" noTextEdit="1"/>
          </p:cNvSpPr>
          <p:nvPr/>
        </p:nvSpPr>
        <p:spPr bwMode="auto">
          <a:xfrm>
            <a:off x="468313" y="4508500"/>
            <a:ext cx="2244725" cy="98742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Nike has been accused of </a:t>
            </a:r>
          </a:p>
          <a:p>
            <a:pPr algn="ctr"/>
            <a:r>
              <a:rPr lang="en-GB" sz="1200" kern="10">
                <a:ln w="9525">
                  <a:solidFill>
                    <a:srgbClr val="000000"/>
                  </a:solidFill>
                  <a:round/>
                  <a:headEnd/>
                  <a:tailEnd/>
                </a:ln>
                <a:solidFill>
                  <a:srgbClr val="FFFFFF"/>
                </a:solidFill>
                <a:latin typeface="Arial"/>
                <a:cs typeface="Arial"/>
              </a:rPr>
              <a:t>using child labor in the </a:t>
            </a:r>
          </a:p>
          <a:p>
            <a:pPr algn="ctr"/>
            <a:r>
              <a:rPr lang="en-GB" sz="1200" kern="10">
                <a:ln w="9525">
                  <a:solidFill>
                    <a:srgbClr val="000000"/>
                  </a:solidFill>
                  <a:round/>
                  <a:headEnd/>
                  <a:tailEnd/>
                </a:ln>
                <a:solidFill>
                  <a:srgbClr val="FFFFFF"/>
                </a:solidFill>
                <a:latin typeface="Arial"/>
                <a:cs typeface="Arial"/>
              </a:rPr>
              <a:t>production of its soccer</a:t>
            </a:r>
          </a:p>
          <a:p>
            <a:pPr algn="ctr"/>
            <a:r>
              <a:rPr lang="en-GB" sz="1200" kern="10">
                <a:ln w="9525">
                  <a:solidFill>
                    <a:srgbClr val="000000"/>
                  </a:solidFill>
                  <a:round/>
                  <a:headEnd/>
                  <a:tailEnd/>
                </a:ln>
                <a:solidFill>
                  <a:srgbClr val="FFFFFF"/>
                </a:solidFill>
                <a:latin typeface="Arial"/>
                <a:cs typeface="Arial"/>
              </a:rPr>
              <a:t> balls in Pakistan. </a:t>
            </a:r>
          </a:p>
        </p:txBody>
      </p:sp>
      <p:sp>
        <p:nvSpPr>
          <p:cNvPr id="18441" name="Rectangle 9"/>
          <p:cNvSpPr>
            <a:spLocks noChangeArrowheads="1"/>
          </p:cNvSpPr>
          <p:nvPr/>
        </p:nvSpPr>
        <p:spPr bwMode="auto">
          <a:xfrm>
            <a:off x="4859338" y="2276474"/>
            <a:ext cx="4105275" cy="1584325"/>
          </a:xfrm>
          <a:prstGeom prst="rect">
            <a:avLst/>
          </a:prstGeom>
          <a:noFill/>
          <a:ln w="9525">
            <a:solidFill>
              <a:schemeClr val="tx1"/>
            </a:solidFill>
            <a:miter lim="800000"/>
            <a:headEnd/>
            <a:tailEnd/>
          </a:ln>
          <a:effectLst/>
        </p:spPr>
        <p:txBody>
          <a:bodyPr/>
          <a:lstStyle/>
          <a:p>
            <a:pPr algn="ctr"/>
            <a:r>
              <a:rPr lang="en-US" sz="1400" dirty="0"/>
              <a:t>The numbers…</a:t>
            </a:r>
          </a:p>
          <a:p>
            <a:pPr lvl="1" algn="ctr"/>
            <a:r>
              <a:rPr lang="en-US" sz="1400" b="1" dirty="0"/>
              <a:t>Yearly revenue of $19.2 billion (2009).</a:t>
            </a:r>
          </a:p>
          <a:p>
            <a:pPr lvl="1" algn="ctr"/>
            <a:r>
              <a:rPr lang="en-US" sz="1400" b="1" dirty="0"/>
              <a:t>Products in 140 countries.</a:t>
            </a:r>
          </a:p>
          <a:p>
            <a:pPr lvl="1" algn="ctr"/>
            <a:r>
              <a:rPr lang="en-US" sz="1400" b="1" dirty="0"/>
              <a:t>Contracts to 700 factories in 45 countries.</a:t>
            </a:r>
          </a:p>
          <a:p>
            <a:pPr lvl="1" algn="ctr"/>
            <a:r>
              <a:rPr lang="en-US" sz="1400" b="1" dirty="0"/>
              <a:t>Employing 800.000 people in the supply chain.</a:t>
            </a:r>
          </a:p>
          <a:p>
            <a:pPr algn="ctr"/>
            <a:endParaRPr lang="en-GB" sz="1400" b="1" dirty="0"/>
          </a:p>
        </p:txBody>
      </p:sp>
      <p:sp>
        <p:nvSpPr>
          <p:cNvPr id="18443" name="AutoShape 11" descr="Z"/>
          <p:cNvSpPr>
            <a:spLocks noChangeAspect="1" noChangeArrowheads="1"/>
          </p:cNvSpPr>
          <p:nvPr/>
        </p:nvSpPr>
        <p:spPr bwMode="auto">
          <a:xfrm>
            <a:off x="3500438" y="2357438"/>
            <a:ext cx="2143125" cy="2143125"/>
          </a:xfrm>
          <a:prstGeom prst="rect">
            <a:avLst/>
          </a:prstGeom>
          <a:noFill/>
        </p:spPr>
        <p:txBody>
          <a:bodyPr/>
          <a:lstStyle/>
          <a:p>
            <a:endParaRPr lang="en-GB"/>
          </a:p>
        </p:txBody>
      </p:sp>
      <p:sp>
        <p:nvSpPr>
          <p:cNvPr id="18444" name="Rectangle 12"/>
          <p:cNvSpPr>
            <a:spLocks noChangeArrowheads="1"/>
          </p:cNvSpPr>
          <p:nvPr/>
        </p:nvSpPr>
        <p:spPr bwMode="auto">
          <a:xfrm>
            <a:off x="55420" y="5586701"/>
            <a:ext cx="2284332" cy="1010651"/>
          </a:xfrm>
          <a:prstGeom prst="rect">
            <a:avLst/>
          </a:prstGeom>
          <a:noFill/>
          <a:ln w="9525">
            <a:solidFill>
              <a:schemeClr val="tx1"/>
            </a:solidFill>
            <a:miter lim="800000"/>
            <a:headEnd/>
            <a:tailEnd/>
          </a:ln>
          <a:effectLst/>
        </p:spPr>
        <p:txBody>
          <a:bodyPr/>
          <a:lstStyle/>
          <a:p>
            <a:pPr lvl="1" indent="-368300"/>
            <a:r>
              <a:rPr lang="en-US" sz="1100" dirty="0"/>
              <a:t>Negatives of Nike </a:t>
            </a:r>
          </a:p>
          <a:p>
            <a:pPr lvl="1" indent="-368300"/>
            <a:r>
              <a:rPr lang="en-US" sz="1100" dirty="0"/>
              <a:t>- Sweatshops</a:t>
            </a:r>
          </a:p>
          <a:p>
            <a:pPr marL="457200" lvl="2" indent="-368300"/>
            <a:r>
              <a:rPr lang="en-US" sz="1100" dirty="0"/>
              <a:t>- Child </a:t>
            </a:r>
            <a:r>
              <a:rPr lang="en-US" sz="1100" dirty="0" err="1"/>
              <a:t>labour</a:t>
            </a:r>
            <a:r>
              <a:rPr lang="en-US" sz="1100" dirty="0"/>
              <a:t>.</a:t>
            </a:r>
          </a:p>
          <a:p>
            <a:pPr marL="457200" lvl="2" indent="-368300"/>
            <a:r>
              <a:rPr lang="en-US" sz="1100" dirty="0"/>
              <a:t>- Hazardous working conditions</a:t>
            </a:r>
          </a:p>
          <a:p>
            <a:pPr marL="457200" lvl="2" indent="-368300"/>
            <a:r>
              <a:rPr lang="en-US" sz="1100" dirty="0"/>
              <a:t>- Below subsistence wages.</a:t>
            </a:r>
          </a:p>
          <a:p>
            <a:endParaRPr lang="en-US" sz="1100" dirty="0"/>
          </a:p>
          <a:p>
            <a:endParaRPr lang="en-GB" sz="1600" dirty="0"/>
          </a:p>
        </p:txBody>
      </p:sp>
      <p:sp>
        <p:nvSpPr>
          <p:cNvPr id="18445" name="Rectangle 13"/>
          <p:cNvSpPr>
            <a:spLocks noChangeArrowheads="1"/>
          </p:cNvSpPr>
          <p:nvPr/>
        </p:nvSpPr>
        <p:spPr bwMode="auto">
          <a:xfrm>
            <a:off x="2844006" y="5495925"/>
            <a:ext cx="2160042" cy="1268412"/>
          </a:xfrm>
          <a:prstGeom prst="rect">
            <a:avLst/>
          </a:prstGeom>
          <a:noFill/>
          <a:ln w="9525">
            <a:solidFill>
              <a:schemeClr val="tx1"/>
            </a:solidFill>
            <a:miter lim="800000"/>
            <a:headEnd/>
            <a:tailEnd/>
          </a:ln>
          <a:effectLst/>
        </p:spPr>
        <p:txBody>
          <a:bodyPr/>
          <a:lstStyle/>
          <a:p>
            <a:pPr>
              <a:tabLst>
                <a:tab pos="0" algn="l"/>
              </a:tabLst>
            </a:pPr>
            <a:r>
              <a:rPr lang="en-US" sz="1200" dirty="0"/>
              <a:t>Measures taken by Nike</a:t>
            </a:r>
            <a:r>
              <a:rPr lang="en-US" sz="1200" dirty="0" smtClean="0"/>
              <a:t>,</a:t>
            </a:r>
          </a:p>
          <a:p>
            <a:pPr>
              <a:tabLst>
                <a:tab pos="0" algn="l"/>
              </a:tabLst>
            </a:pPr>
            <a:endParaRPr lang="en-US" sz="1200" dirty="0"/>
          </a:p>
          <a:p>
            <a:pPr marL="228600" lvl="1" indent="-228600">
              <a:buFont typeface="+mj-lt"/>
              <a:buAutoNum type="arabicPeriod"/>
              <a:tabLst>
                <a:tab pos="0" algn="l"/>
              </a:tabLst>
            </a:pPr>
            <a:r>
              <a:rPr lang="en-US" sz="1200" dirty="0"/>
              <a:t>Code of conduct.</a:t>
            </a:r>
          </a:p>
          <a:p>
            <a:pPr marL="228600" lvl="1" indent="-228600">
              <a:buFont typeface="+mj-lt"/>
              <a:buAutoNum type="arabicPeriod"/>
              <a:tabLst>
                <a:tab pos="0" algn="l"/>
              </a:tabLst>
            </a:pPr>
            <a:r>
              <a:rPr lang="en-US" sz="1200" dirty="0" smtClean="0"/>
              <a:t>Decommissioning</a:t>
            </a:r>
          </a:p>
          <a:p>
            <a:pPr marL="228600" lvl="1" indent="-228600">
              <a:buFont typeface="+mj-lt"/>
              <a:buAutoNum type="arabicPeriod"/>
              <a:tabLst>
                <a:tab pos="0" algn="l"/>
              </a:tabLst>
            </a:pPr>
            <a:r>
              <a:rPr lang="en-US" sz="1200" dirty="0" smtClean="0"/>
              <a:t>Auditing </a:t>
            </a:r>
            <a:r>
              <a:rPr lang="en-US" sz="1200" dirty="0"/>
              <a:t>tools </a:t>
            </a:r>
            <a:r>
              <a:rPr lang="en-US" sz="1200" dirty="0" smtClean="0"/>
              <a:t>and  task </a:t>
            </a:r>
            <a:r>
              <a:rPr lang="en-US" sz="1200" dirty="0"/>
              <a:t>force.</a:t>
            </a:r>
            <a:r>
              <a:rPr lang="en-US" dirty="0"/>
              <a:t> </a:t>
            </a:r>
          </a:p>
          <a:p>
            <a:pPr algn="ctr"/>
            <a:endParaRPr lang="en-GB" dirty="0"/>
          </a:p>
        </p:txBody>
      </p:sp>
      <p:sp>
        <p:nvSpPr>
          <p:cNvPr id="18446" name="Line 14"/>
          <p:cNvSpPr>
            <a:spLocks noChangeShapeType="1"/>
          </p:cNvSpPr>
          <p:nvPr/>
        </p:nvSpPr>
        <p:spPr bwMode="auto">
          <a:xfrm>
            <a:off x="2122488" y="5949950"/>
            <a:ext cx="720725" cy="0"/>
          </a:xfrm>
          <a:prstGeom prst="line">
            <a:avLst/>
          </a:prstGeom>
          <a:noFill/>
          <a:ln w="22225">
            <a:solidFill>
              <a:schemeClr val="tx1"/>
            </a:solidFill>
            <a:round/>
            <a:headEnd/>
            <a:tailEnd type="triangle" w="med" len="med"/>
          </a:ln>
          <a:effectLst/>
        </p:spPr>
        <p:txBody>
          <a:bodyPr/>
          <a:lstStyle/>
          <a:p>
            <a:endParaRPr lang="en-GB"/>
          </a:p>
        </p:txBody>
      </p:sp>
      <p:sp>
        <p:nvSpPr>
          <p:cNvPr id="18447" name="Rectangle 15"/>
          <p:cNvSpPr>
            <a:spLocks noChangeArrowheads="1"/>
          </p:cNvSpPr>
          <p:nvPr/>
        </p:nvSpPr>
        <p:spPr bwMode="auto">
          <a:xfrm>
            <a:off x="3059113" y="2781300"/>
            <a:ext cx="1584325" cy="1079500"/>
          </a:xfrm>
          <a:prstGeom prst="rect">
            <a:avLst/>
          </a:prstGeom>
          <a:noFill/>
          <a:ln w="9525">
            <a:solidFill>
              <a:schemeClr val="tx1"/>
            </a:solidFill>
            <a:miter lim="800000"/>
            <a:headEnd/>
            <a:tailEnd/>
          </a:ln>
          <a:effectLst/>
        </p:spPr>
        <p:txBody>
          <a:bodyPr/>
          <a:lstStyle/>
          <a:p>
            <a:pPr algn="ctr"/>
            <a:r>
              <a:rPr lang="en-US" sz="1200"/>
              <a:t>The average pay at a Nike factory close in  Vietnam is $54 a month, 3x higher than other jobs.</a:t>
            </a:r>
            <a:endParaRPr lang="pt-BR" sz="1200"/>
          </a:p>
          <a:p>
            <a:pPr algn="ctr"/>
            <a:endParaRPr lang="en-GB" sz="1200"/>
          </a:p>
        </p:txBody>
      </p:sp>
      <p:sp>
        <p:nvSpPr>
          <p:cNvPr id="18448" name="Rectangle 16"/>
          <p:cNvSpPr>
            <a:spLocks noChangeArrowheads="1"/>
          </p:cNvSpPr>
          <p:nvPr/>
        </p:nvSpPr>
        <p:spPr bwMode="auto">
          <a:xfrm>
            <a:off x="2771775" y="4581525"/>
            <a:ext cx="2016125" cy="719138"/>
          </a:xfrm>
          <a:prstGeom prst="rect">
            <a:avLst/>
          </a:prstGeom>
          <a:noFill/>
          <a:ln w="9525">
            <a:solidFill>
              <a:schemeClr val="tx1"/>
            </a:solidFill>
            <a:miter lim="800000"/>
            <a:headEnd/>
            <a:tailEnd/>
          </a:ln>
          <a:effectLst/>
        </p:spPr>
        <p:txBody>
          <a:bodyPr/>
          <a:lstStyle/>
          <a:p>
            <a:pPr algn="ctr"/>
            <a:r>
              <a:rPr lang="en-US" sz="1200"/>
              <a:t>In 1998 Nike changed the minimum age requirements to 17 yrs</a:t>
            </a:r>
            <a:endParaRPr lang="en-GB" sz="1200"/>
          </a:p>
        </p:txBody>
      </p:sp>
      <p:sp>
        <p:nvSpPr>
          <p:cNvPr id="18449" name="Rectangle 17"/>
          <p:cNvSpPr>
            <a:spLocks noChangeArrowheads="1"/>
          </p:cNvSpPr>
          <p:nvPr/>
        </p:nvSpPr>
        <p:spPr bwMode="auto">
          <a:xfrm>
            <a:off x="5219700" y="6021388"/>
            <a:ext cx="3384550" cy="647700"/>
          </a:xfrm>
          <a:prstGeom prst="rect">
            <a:avLst/>
          </a:prstGeom>
          <a:noFill/>
          <a:ln w="9525">
            <a:solidFill>
              <a:schemeClr val="tx1"/>
            </a:solidFill>
            <a:miter lim="800000"/>
            <a:headEnd/>
            <a:tailEnd/>
          </a:ln>
          <a:effectLst/>
        </p:spPr>
        <p:txBody>
          <a:bodyPr/>
          <a:lstStyle/>
          <a:p>
            <a:pPr algn="ctr">
              <a:spcBef>
                <a:spcPts val="600"/>
              </a:spcBef>
              <a:buClr>
                <a:schemeClr val="accent1"/>
              </a:buClr>
              <a:buSzPct val="70000"/>
              <a:buFont typeface="Wingdings" pitchFamily="2" charset="2"/>
              <a:buNone/>
            </a:pPr>
            <a:r>
              <a:rPr lang="en-US" sz="1200"/>
              <a:t>Nike have hired independent auditors to make sure that the company subcontractors are living up to Nike’s code of conduct. </a:t>
            </a:r>
          </a:p>
          <a:p>
            <a:pPr algn="ctr"/>
            <a:endParaRPr lang="en-GB" sz="1200"/>
          </a:p>
        </p:txBody>
      </p:sp>
      <p:sp>
        <p:nvSpPr>
          <p:cNvPr id="18450" name="WordArt 18"/>
          <p:cNvSpPr>
            <a:spLocks noChangeArrowheads="1" noChangeShapeType="1" noTextEdit="1"/>
          </p:cNvSpPr>
          <p:nvPr/>
        </p:nvSpPr>
        <p:spPr bwMode="auto">
          <a:xfrm>
            <a:off x="3924300" y="1557338"/>
            <a:ext cx="1571625" cy="68580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“Nike’s Wealth was built</a:t>
            </a:r>
          </a:p>
          <a:p>
            <a:pPr algn="ctr"/>
            <a:r>
              <a:rPr lang="en-GB" sz="1200" kern="10">
                <a:ln w="9525">
                  <a:solidFill>
                    <a:srgbClr val="000000"/>
                  </a:solidFill>
                  <a:round/>
                  <a:headEnd/>
                  <a:tailEnd/>
                </a:ln>
                <a:solidFill>
                  <a:srgbClr val="FFFFFF"/>
                </a:solidFill>
                <a:latin typeface="Arial"/>
                <a:cs typeface="Arial"/>
              </a:rPr>
              <a:t> upon the backs of the </a:t>
            </a:r>
          </a:p>
          <a:p>
            <a:pPr algn="ctr"/>
            <a:r>
              <a:rPr lang="en-GB" sz="1200" kern="10">
                <a:ln w="9525">
                  <a:solidFill>
                    <a:srgbClr val="000000"/>
                  </a:solidFill>
                  <a:round/>
                  <a:headEnd/>
                  <a:tailEnd/>
                </a:ln>
                <a:solidFill>
                  <a:srgbClr val="FFFFFF"/>
                </a:solidFill>
                <a:latin typeface="Arial"/>
                <a:cs typeface="Arial"/>
              </a:rPr>
              <a:t>worlds poor”</a:t>
            </a:r>
          </a:p>
        </p:txBody>
      </p:sp>
      <p:sp>
        <p:nvSpPr>
          <p:cNvPr id="18451" name="Rectangle 19"/>
          <p:cNvSpPr>
            <a:spLocks noChangeArrowheads="1"/>
          </p:cNvSpPr>
          <p:nvPr/>
        </p:nvSpPr>
        <p:spPr bwMode="auto">
          <a:xfrm>
            <a:off x="4859338" y="4221163"/>
            <a:ext cx="1582737" cy="1081087"/>
          </a:xfrm>
          <a:prstGeom prst="rect">
            <a:avLst/>
          </a:prstGeom>
          <a:noFill/>
          <a:ln w="9525">
            <a:solidFill>
              <a:schemeClr val="tx1"/>
            </a:solidFill>
            <a:miter lim="800000"/>
            <a:headEnd/>
            <a:tailEnd/>
          </a:ln>
          <a:effectLst/>
        </p:spPr>
        <p:txBody>
          <a:bodyPr/>
          <a:lstStyle/>
          <a:p>
            <a:pPr algn="ctr"/>
            <a:r>
              <a:rPr lang="en-US" sz="1200"/>
              <a:t>Children as young as 10 making shoes, clothing and footballs in Pakistan and Cambodia</a:t>
            </a:r>
            <a:r>
              <a:rPr lang="en-GB" sz="1200"/>
              <a:t> </a:t>
            </a:r>
          </a:p>
        </p:txBody>
      </p:sp>
      <p:pic>
        <p:nvPicPr>
          <p:cNvPr id="18452" name="Picture 4" descr="http://filipspagnoli.files.wordpress.com/2009/01/sweatshop-cartoon-2.gif"/>
          <p:cNvPicPr>
            <a:picLocks noChangeAspect="1" noChangeArrowheads="1"/>
          </p:cNvPicPr>
          <p:nvPr/>
        </p:nvPicPr>
        <p:blipFill>
          <a:blip r:embed="rId3" cstate="print"/>
          <a:srcRect/>
          <a:stretch>
            <a:fillRect/>
          </a:stretch>
        </p:blipFill>
        <p:spPr bwMode="auto">
          <a:xfrm>
            <a:off x="6516688" y="4149725"/>
            <a:ext cx="2460625"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0" name="Picture 14" descr="malimapnow"/>
          <p:cNvPicPr>
            <a:picLocks noChangeAspect="1" noChangeArrowheads="1"/>
          </p:cNvPicPr>
          <p:nvPr/>
        </p:nvPicPr>
        <p:blipFill>
          <a:blip r:embed="rId2" cstate="print"/>
          <a:srcRect/>
          <a:stretch>
            <a:fillRect/>
          </a:stretch>
        </p:blipFill>
        <p:spPr bwMode="auto">
          <a:xfrm>
            <a:off x="7092950" y="4581525"/>
            <a:ext cx="1824038" cy="1931988"/>
          </a:xfrm>
          <a:prstGeom prst="rect">
            <a:avLst/>
          </a:prstGeom>
          <a:noFill/>
        </p:spPr>
      </p:pic>
      <p:sp>
        <p:nvSpPr>
          <p:cNvPr id="19460" name="WordArt 4"/>
          <p:cNvSpPr>
            <a:spLocks noChangeArrowheads="1" noChangeShapeType="1" noTextEdit="1"/>
          </p:cNvSpPr>
          <p:nvPr/>
        </p:nvSpPr>
        <p:spPr bwMode="auto">
          <a:xfrm>
            <a:off x="1403350" y="188913"/>
            <a:ext cx="5903913" cy="1152525"/>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A sustainable aid project</a:t>
            </a:r>
          </a:p>
          <a:p>
            <a:pPr algn="ctr"/>
            <a:r>
              <a:rPr lang="en-GB" sz="2000" kern="10">
                <a:ln w="9525">
                  <a:solidFill>
                    <a:srgbClr val="000000"/>
                  </a:solidFill>
                  <a:round/>
                  <a:headEnd/>
                  <a:tailEnd/>
                </a:ln>
                <a:solidFill>
                  <a:srgbClr val="0000FF"/>
                </a:solidFill>
                <a:latin typeface="Arial Black"/>
              </a:rPr>
              <a:t>Wateraid - Mali</a:t>
            </a:r>
          </a:p>
        </p:txBody>
      </p:sp>
      <p:sp>
        <p:nvSpPr>
          <p:cNvPr id="19461" name="Rectangle 5"/>
          <p:cNvSpPr>
            <a:spLocks noChangeArrowheads="1"/>
          </p:cNvSpPr>
          <p:nvPr/>
        </p:nvSpPr>
        <p:spPr bwMode="auto">
          <a:xfrm>
            <a:off x="179388" y="765175"/>
            <a:ext cx="2376487" cy="2159000"/>
          </a:xfrm>
          <a:prstGeom prst="rect">
            <a:avLst/>
          </a:prstGeom>
          <a:noFill/>
          <a:ln w="9525">
            <a:solidFill>
              <a:schemeClr val="tx1"/>
            </a:solidFill>
            <a:miter lim="800000"/>
            <a:headEnd/>
            <a:tailEnd/>
          </a:ln>
          <a:effectLst/>
        </p:spPr>
        <p:txBody>
          <a:bodyPr/>
          <a:lstStyle/>
          <a:p>
            <a:pPr algn="ctr"/>
            <a:r>
              <a:rPr lang="en-GB" sz="1200"/>
              <a:t>WaterAid is an </a:t>
            </a:r>
            <a:r>
              <a:rPr lang="en-GB" sz="1200" b="1"/>
              <a:t>international NGO (non-governmental organisation /charity)</a:t>
            </a:r>
            <a:r>
              <a:rPr lang="en-GB" sz="1200"/>
              <a:t> that focuses on the provision of safe domestic water, sanitation and hygiene education to the world's poorest people.. WaterAid's vision is of a world where everyone has access to safe domestic water and effective sanitation.</a:t>
            </a:r>
            <a:br>
              <a:rPr lang="en-GB" sz="1200"/>
            </a:br>
            <a:endParaRPr lang="en-GB" sz="1200"/>
          </a:p>
        </p:txBody>
      </p:sp>
      <p:sp>
        <p:nvSpPr>
          <p:cNvPr id="19462" name="Rectangle 6"/>
          <p:cNvSpPr>
            <a:spLocks noChangeArrowheads="1"/>
          </p:cNvSpPr>
          <p:nvPr/>
        </p:nvSpPr>
        <p:spPr bwMode="auto">
          <a:xfrm>
            <a:off x="6372225" y="765175"/>
            <a:ext cx="2592388" cy="1368425"/>
          </a:xfrm>
          <a:prstGeom prst="rect">
            <a:avLst/>
          </a:prstGeom>
          <a:noFill/>
          <a:ln w="9525">
            <a:solidFill>
              <a:schemeClr val="tx1"/>
            </a:solidFill>
            <a:miter lim="800000"/>
            <a:headEnd/>
            <a:tailEnd/>
          </a:ln>
          <a:effectLst/>
        </p:spPr>
        <p:txBody>
          <a:bodyPr/>
          <a:lstStyle/>
          <a:p>
            <a:pPr algn="ctr"/>
            <a:r>
              <a:rPr lang="en-GB" sz="1200"/>
              <a:t>In Mali, current national figures indicate that only </a:t>
            </a:r>
            <a:r>
              <a:rPr lang="en-GB" sz="1200" b="1"/>
              <a:t>50% of the people have access to clean drinking water</a:t>
            </a:r>
            <a:r>
              <a:rPr lang="en-GB" sz="1200"/>
              <a:t> and only </a:t>
            </a:r>
            <a:r>
              <a:rPr lang="en-GB" sz="1200" b="1"/>
              <a:t>4%</a:t>
            </a:r>
            <a:r>
              <a:rPr lang="en-GB" sz="1200"/>
              <a:t> of the population have access to adequate </a:t>
            </a:r>
            <a:r>
              <a:rPr lang="en-GB" sz="1200" b="1"/>
              <a:t>sanitation facilities (toilets)</a:t>
            </a:r>
            <a:r>
              <a:rPr lang="en-GB" sz="1200"/>
              <a:t>.</a:t>
            </a:r>
          </a:p>
        </p:txBody>
      </p:sp>
      <p:sp>
        <p:nvSpPr>
          <p:cNvPr id="19463" name="WordArt 7"/>
          <p:cNvSpPr>
            <a:spLocks noChangeArrowheads="1" noChangeShapeType="1" noTextEdit="1"/>
          </p:cNvSpPr>
          <p:nvPr/>
        </p:nvSpPr>
        <p:spPr bwMode="auto">
          <a:xfrm>
            <a:off x="6156325" y="2205038"/>
            <a:ext cx="2790825" cy="65722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latin typeface="Arial Black"/>
              </a:rPr>
              <a:t>Wateraid works with local </a:t>
            </a:r>
          </a:p>
          <a:p>
            <a:pPr algn="ctr"/>
            <a:r>
              <a:rPr lang="en-GB" sz="1200" kern="10">
                <a:ln w="9525">
                  <a:solidFill>
                    <a:srgbClr val="000000"/>
                  </a:solidFill>
                  <a:round/>
                  <a:headEnd/>
                  <a:tailEnd/>
                </a:ln>
                <a:latin typeface="Arial Black"/>
              </a:rPr>
              <a:t>people &amp; organisations, as</a:t>
            </a:r>
          </a:p>
          <a:p>
            <a:pPr algn="ctr"/>
            <a:r>
              <a:rPr lang="en-GB" sz="1200" kern="10">
                <a:ln w="9525">
                  <a:solidFill>
                    <a:srgbClr val="000000"/>
                  </a:solidFill>
                  <a:round/>
                  <a:headEnd/>
                  <a:tailEnd/>
                </a:ln>
                <a:latin typeface="Arial Black"/>
              </a:rPr>
              <a:t> they best know the local people.</a:t>
            </a:r>
          </a:p>
        </p:txBody>
      </p:sp>
      <p:sp>
        <p:nvSpPr>
          <p:cNvPr id="19464" name="Rectangle 8"/>
          <p:cNvSpPr>
            <a:spLocks noChangeArrowheads="1"/>
          </p:cNvSpPr>
          <p:nvPr/>
        </p:nvSpPr>
        <p:spPr bwMode="auto">
          <a:xfrm>
            <a:off x="2700338" y="1628775"/>
            <a:ext cx="3240087" cy="792163"/>
          </a:xfrm>
          <a:prstGeom prst="rect">
            <a:avLst/>
          </a:prstGeom>
          <a:noFill/>
          <a:ln w="9525">
            <a:solidFill>
              <a:schemeClr val="tx1"/>
            </a:solidFill>
            <a:miter lim="800000"/>
            <a:headEnd/>
            <a:tailEnd/>
          </a:ln>
          <a:effectLst/>
        </p:spPr>
        <p:txBody>
          <a:bodyPr/>
          <a:lstStyle/>
          <a:p>
            <a:pPr algn="ctr"/>
            <a:r>
              <a:rPr lang="en-GB" sz="1200"/>
              <a:t>Women spend much of their time searching for water. Children also  spend precious school hours looking for water at the expense of their education </a:t>
            </a:r>
          </a:p>
        </p:txBody>
      </p:sp>
      <p:sp>
        <p:nvSpPr>
          <p:cNvPr id="19465" name="Rectangle 9"/>
          <p:cNvSpPr>
            <a:spLocks noChangeArrowheads="1"/>
          </p:cNvSpPr>
          <p:nvPr/>
        </p:nvSpPr>
        <p:spPr bwMode="auto">
          <a:xfrm>
            <a:off x="6156325" y="2997200"/>
            <a:ext cx="2808288" cy="1511300"/>
          </a:xfrm>
          <a:prstGeom prst="rect">
            <a:avLst/>
          </a:prstGeom>
          <a:noFill/>
          <a:ln w="9525">
            <a:solidFill>
              <a:schemeClr val="tx1"/>
            </a:solidFill>
            <a:miter lim="800000"/>
            <a:headEnd/>
            <a:tailEnd/>
          </a:ln>
          <a:effectLst/>
        </p:spPr>
        <p:txBody>
          <a:bodyPr/>
          <a:lstStyle/>
          <a:p>
            <a:pPr algn="ctr"/>
            <a:r>
              <a:rPr lang="en-GB" sz="1200"/>
              <a:t>Poor sanitation means </a:t>
            </a:r>
            <a:r>
              <a:rPr lang="en-GB" sz="1200" b="1"/>
              <a:t>bad health</a:t>
            </a:r>
            <a:r>
              <a:rPr lang="en-GB" sz="1200"/>
              <a:t>. Bacteria, viruses and parasites found in human waste are responsible for the transmission of cholera, typhoid and other infectious diseases that </a:t>
            </a:r>
            <a:r>
              <a:rPr lang="en-GB" sz="1200" b="1"/>
              <a:t>kill millions of people each year</a:t>
            </a:r>
            <a:r>
              <a:rPr lang="en-GB" sz="1200"/>
              <a:t>. The problem is huge in both </a:t>
            </a:r>
            <a:r>
              <a:rPr lang="en-GB" sz="1200" b="1"/>
              <a:t>urban and rural areas </a:t>
            </a:r>
          </a:p>
        </p:txBody>
      </p:sp>
      <p:sp>
        <p:nvSpPr>
          <p:cNvPr id="19466" name="WordArt 10"/>
          <p:cNvSpPr>
            <a:spLocks noChangeArrowheads="1" noChangeShapeType="1" noTextEdit="1"/>
          </p:cNvSpPr>
          <p:nvPr/>
        </p:nvSpPr>
        <p:spPr bwMode="auto">
          <a:xfrm>
            <a:off x="179388" y="3068638"/>
            <a:ext cx="2520950" cy="72072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chemeClr val="bg2"/>
                </a:solidFill>
                <a:latin typeface="Arial"/>
                <a:cs typeface="Arial"/>
              </a:rPr>
              <a:t>Wateraid integrate water,</a:t>
            </a:r>
          </a:p>
          <a:p>
            <a:pPr algn="ctr"/>
            <a:r>
              <a:rPr lang="en-GB" sz="1200" kern="10">
                <a:ln w="9525">
                  <a:solidFill>
                    <a:srgbClr val="000000"/>
                  </a:solidFill>
                  <a:round/>
                  <a:headEnd/>
                  <a:tailEnd/>
                </a:ln>
                <a:solidFill>
                  <a:schemeClr val="bg2"/>
                </a:solidFill>
                <a:latin typeface="Arial"/>
                <a:cs typeface="Arial"/>
              </a:rPr>
              <a:t>sanitation &amp; hygiene projects</a:t>
            </a:r>
          </a:p>
        </p:txBody>
      </p:sp>
      <p:sp>
        <p:nvSpPr>
          <p:cNvPr id="19467" name="WordArt 11"/>
          <p:cNvSpPr>
            <a:spLocks noChangeArrowheads="1" noChangeShapeType="1" noTextEdit="1"/>
          </p:cNvSpPr>
          <p:nvPr/>
        </p:nvSpPr>
        <p:spPr bwMode="auto">
          <a:xfrm>
            <a:off x="5651500" y="6453188"/>
            <a:ext cx="3182938" cy="404812"/>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WaterAid started pilot projects in Mali in 2001 </a:t>
            </a:r>
          </a:p>
        </p:txBody>
      </p:sp>
      <p:pic>
        <p:nvPicPr>
          <p:cNvPr id="19468" name="Picture 12"/>
          <p:cNvPicPr>
            <a:picLocks noChangeAspect="1" noChangeArrowheads="1"/>
          </p:cNvPicPr>
          <p:nvPr/>
        </p:nvPicPr>
        <p:blipFill>
          <a:blip r:embed="rId3" cstate="print"/>
          <a:srcRect/>
          <a:stretch>
            <a:fillRect/>
          </a:stretch>
        </p:blipFill>
        <p:spPr bwMode="auto">
          <a:xfrm>
            <a:off x="7451725" y="260350"/>
            <a:ext cx="1404938" cy="282575"/>
          </a:xfrm>
          <a:prstGeom prst="rect">
            <a:avLst/>
          </a:prstGeom>
          <a:noFill/>
          <a:ln w="9525">
            <a:noFill/>
            <a:miter lim="800000"/>
            <a:headEnd/>
            <a:tailEnd/>
          </a:ln>
          <a:effectLst/>
        </p:spPr>
      </p:pic>
      <p:sp>
        <p:nvSpPr>
          <p:cNvPr id="19471" name="Rectangle 15"/>
          <p:cNvSpPr>
            <a:spLocks noChangeArrowheads="1"/>
          </p:cNvSpPr>
          <p:nvPr/>
        </p:nvSpPr>
        <p:spPr bwMode="auto">
          <a:xfrm>
            <a:off x="2700338" y="2492375"/>
            <a:ext cx="3240087" cy="649288"/>
          </a:xfrm>
          <a:prstGeom prst="rect">
            <a:avLst/>
          </a:prstGeom>
          <a:noFill/>
          <a:ln w="9525">
            <a:solidFill>
              <a:schemeClr val="tx1"/>
            </a:solidFill>
            <a:miter lim="800000"/>
            <a:headEnd/>
            <a:tailEnd/>
          </a:ln>
          <a:effectLst/>
        </p:spPr>
        <p:txBody>
          <a:bodyPr/>
          <a:lstStyle/>
          <a:p>
            <a:pPr algn="ctr"/>
            <a:r>
              <a:rPr lang="en-GB" sz="1200"/>
              <a:t>Mali’s environment is harsh and deteriorating. Rainfall levels are already low and falling further.</a:t>
            </a:r>
          </a:p>
        </p:txBody>
      </p:sp>
      <p:sp>
        <p:nvSpPr>
          <p:cNvPr id="19472" name="WordArt 16"/>
          <p:cNvSpPr>
            <a:spLocks noChangeArrowheads="1" noChangeShapeType="1" noTextEdit="1"/>
          </p:cNvSpPr>
          <p:nvPr/>
        </p:nvSpPr>
        <p:spPr bwMode="auto">
          <a:xfrm>
            <a:off x="3635375" y="3644900"/>
            <a:ext cx="2160588" cy="72707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Black"/>
              </a:rPr>
              <a:t>65% of the country is</a:t>
            </a:r>
          </a:p>
          <a:p>
            <a:pPr algn="ctr"/>
            <a:r>
              <a:rPr lang="en-GB" sz="1200" kern="10">
                <a:ln w="9525">
                  <a:solidFill>
                    <a:srgbClr val="000000"/>
                  </a:solidFill>
                  <a:round/>
                  <a:headEnd/>
                  <a:tailEnd/>
                </a:ln>
                <a:solidFill>
                  <a:srgbClr val="FFFFFF"/>
                </a:solidFill>
                <a:latin typeface="Arial Black"/>
              </a:rPr>
              <a:t> desert or  semi-desert</a:t>
            </a:r>
          </a:p>
        </p:txBody>
      </p:sp>
      <p:sp>
        <p:nvSpPr>
          <p:cNvPr id="19473" name="Rectangle 17"/>
          <p:cNvSpPr>
            <a:spLocks noChangeArrowheads="1"/>
          </p:cNvSpPr>
          <p:nvPr/>
        </p:nvSpPr>
        <p:spPr bwMode="auto">
          <a:xfrm>
            <a:off x="250825" y="3933825"/>
            <a:ext cx="3097213" cy="647700"/>
          </a:xfrm>
          <a:prstGeom prst="rect">
            <a:avLst/>
          </a:prstGeom>
          <a:noFill/>
          <a:ln w="9525">
            <a:solidFill>
              <a:schemeClr val="tx1"/>
            </a:solidFill>
            <a:miter lim="800000"/>
            <a:headEnd/>
            <a:tailEnd/>
          </a:ln>
          <a:effectLst/>
        </p:spPr>
        <p:txBody>
          <a:bodyPr/>
          <a:lstStyle/>
          <a:p>
            <a:pPr algn="ctr"/>
            <a:r>
              <a:rPr lang="en-GB" sz="1200"/>
              <a:t>In Mali, the water industry is privatised but often fails to the provide water to rural and urban aeas.</a:t>
            </a:r>
          </a:p>
        </p:txBody>
      </p:sp>
      <p:sp>
        <p:nvSpPr>
          <p:cNvPr id="19474" name="Rectangle 18"/>
          <p:cNvSpPr>
            <a:spLocks noChangeArrowheads="1"/>
          </p:cNvSpPr>
          <p:nvPr/>
        </p:nvSpPr>
        <p:spPr bwMode="auto">
          <a:xfrm>
            <a:off x="179388" y="4724400"/>
            <a:ext cx="1728787" cy="1584325"/>
          </a:xfrm>
          <a:prstGeom prst="rect">
            <a:avLst/>
          </a:prstGeom>
          <a:noFill/>
          <a:ln w="9525">
            <a:solidFill>
              <a:schemeClr val="tx1"/>
            </a:solidFill>
            <a:miter lim="800000"/>
            <a:headEnd/>
            <a:tailEnd/>
          </a:ln>
          <a:effectLst/>
        </p:spPr>
        <p:txBody>
          <a:bodyPr/>
          <a:lstStyle/>
          <a:p>
            <a:pPr algn="ctr"/>
            <a:r>
              <a:rPr lang="en-GB" sz="1200"/>
              <a:t>Wateraid is first targeting Slums in Mali’s capital, it wants to show the government that projects in slums are easy to set up and sustainable.</a:t>
            </a:r>
          </a:p>
        </p:txBody>
      </p:sp>
      <p:sp>
        <p:nvSpPr>
          <p:cNvPr id="19475" name="Rectangle 19"/>
          <p:cNvSpPr>
            <a:spLocks noChangeArrowheads="1"/>
          </p:cNvSpPr>
          <p:nvPr/>
        </p:nvSpPr>
        <p:spPr bwMode="auto">
          <a:xfrm>
            <a:off x="2124075" y="4797425"/>
            <a:ext cx="1511300" cy="1871663"/>
          </a:xfrm>
          <a:prstGeom prst="rect">
            <a:avLst/>
          </a:prstGeom>
          <a:noFill/>
          <a:ln w="9525">
            <a:solidFill>
              <a:schemeClr val="tx1"/>
            </a:solidFill>
            <a:miter lim="800000"/>
            <a:headEnd/>
            <a:tailEnd/>
          </a:ln>
          <a:effectLst/>
        </p:spPr>
        <p:txBody>
          <a:bodyPr/>
          <a:lstStyle/>
          <a:p>
            <a:pPr algn="ctr"/>
            <a:r>
              <a:rPr lang="en-GB" sz="1200"/>
              <a:t>Wateraid employs local people, who they are training up to maintain the system and raise money to keep it running.</a:t>
            </a:r>
          </a:p>
          <a:p>
            <a:pPr algn="ctr"/>
            <a:r>
              <a:rPr lang="en-GB" sz="1200"/>
              <a:t>Then invest in the community – THIS IS SUSTAINABLE</a:t>
            </a:r>
          </a:p>
        </p:txBody>
      </p:sp>
      <p:sp>
        <p:nvSpPr>
          <p:cNvPr id="19476" name="Oval 20"/>
          <p:cNvSpPr>
            <a:spLocks noChangeArrowheads="1"/>
          </p:cNvSpPr>
          <p:nvPr/>
        </p:nvSpPr>
        <p:spPr bwMode="auto">
          <a:xfrm>
            <a:off x="3708400" y="4508500"/>
            <a:ext cx="1657350" cy="2089150"/>
          </a:xfrm>
          <a:prstGeom prst="ellipse">
            <a:avLst/>
          </a:prstGeom>
          <a:noFill/>
          <a:ln w="9525">
            <a:solidFill>
              <a:schemeClr val="tx1"/>
            </a:solidFill>
            <a:round/>
            <a:headEnd/>
            <a:tailEnd/>
          </a:ln>
          <a:effectLst/>
        </p:spPr>
        <p:txBody>
          <a:bodyPr/>
          <a:lstStyle/>
          <a:p>
            <a:pPr algn="ctr"/>
            <a:r>
              <a:rPr lang="en-GB" sz="1200"/>
              <a:t>Health has now improved include reducing the deaths from diarrhoea – 65% improvement</a:t>
            </a:r>
          </a:p>
        </p:txBody>
      </p:sp>
      <p:sp>
        <p:nvSpPr>
          <p:cNvPr id="19477" name="Rectangle 21"/>
          <p:cNvSpPr>
            <a:spLocks noChangeArrowheads="1"/>
          </p:cNvSpPr>
          <p:nvPr/>
        </p:nvSpPr>
        <p:spPr bwMode="auto">
          <a:xfrm>
            <a:off x="5435600" y="4581525"/>
            <a:ext cx="1584325" cy="792163"/>
          </a:xfrm>
          <a:prstGeom prst="rect">
            <a:avLst/>
          </a:prstGeom>
          <a:noFill/>
          <a:ln w="9525">
            <a:solidFill>
              <a:schemeClr val="tx1"/>
            </a:solidFill>
            <a:miter lim="800000"/>
            <a:headEnd/>
            <a:tailEnd/>
          </a:ln>
          <a:effectLst/>
        </p:spPr>
        <p:txBody>
          <a:bodyPr/>
          <a:lstStyle/>
          <a:p>
            <a:pPr algn="ctr"/>
            <a:r>
              <a:rPr lang="en-GB" sz="1200"/>
              <a:t>Education is now improving, money is being invested into the infrastructure</a:t>
            </a:r>
          </a:p>
        </p:txBody>
      </p:sp>
      <p:pic>
        <p:nvPicPr>
          <p:cNvPr id="19479" name="Picture 23" descr="ANd9GcTP8jxgnQwg336Ws8j_h-2qkkjtTw6vpU_3XythbwbECgwsgbuR"/>
          <p:cNvPicPr>
            <a:picLocks noChangeAspect="1" noChangeArrowheads="1"/>
          </p:cNvPicPr>
          <p:nvPr/>
        </p:nvPicPr>
        <p:blipFill>
          <a:blip r:embed="rId4" cstate="print"/>
          <a:srcRect/>
          <a:stretch>
            <a:fillRect/>
          </a:stretch>
        </p:blipFill>
        <p:spPr bwMode="auto">
          <a:xfrm>
            <a:off x="5795963" y="5516563"/>
            <a:ext cx="846137" cy="865187"/>
          </a:xfrm>
          <a:prstGeom prst="rect">
            <a:avLst/>
          </a:prstGeom>
          <a:noFill/>
        </p:spPr>
      </p:pic>
      <p:sp>
        <p:nvSpPr>
          <p:cNvPr id="19481" name="AutoShape 25" descr="9k="/>
          <p:cNvSpPr>
            <a:spLocks noChangeAspect="1" noChangeArrowheads="1"/>
          </p:cNvSpPr>
          <p:nvPr/>
        </p:nvSpPr>
        <p:spPr bwMode="auto">
          <a:xfrm>
            <a:off x="4181475" y="3038475"/>
            <a:ext cx="781050" cy="781050"/>
          </a:xfrm>
          <a:prstGeom prst="rect">
            <a:avLst/>
          </a:prstGeom>
          <a:noFill/>
        </p:spPr>
        <p:txBody>
          <a:bodyPr/>
          <a:lstStyle/>
          <a:p>
            <a:endParaRPr lang="en-GB"/>
          </a:p>
        </p:txBody>
      </p:sp>
      <p:pic>
        <p:nvPicPr>
          <p:cNvPr id="19483" name="Picture 27" descr="tn_bucket201-Bucket-Buckets-2_0301-2400-2618"/>
          <p:cNvPicPr>
            <a:picLocks noChangeAspect="1" noChangeArrowheads="1"/>
          </p:cNvPicPr>
          <p:nvPr/>
        </p:nvPicPr>
        <p:blipFill>
          <a:blip r:embed="rId5" cstate="print"/>
          <a:srcRect/>
          <a:stretch>
            <a:fillRect/>
          </a:stretch>
        </p:blipFill>
        <p:spPr bwMode="auto">
          <a:xfrm>
            <a:off x="2843213" y="3213100"/>
            <a:ext cx="592137" cy="5921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icon, blue, geography, globe, map, world, pla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960927"/>
            <a:ext cx="4943872" cy="49361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46061" y="692696"/>
            <a:ext cx="6699206" cy="4297890"/>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Braunton</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Academy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1559387" y="2420888"/>
            <a:ext cx="12310101" cy="3890665"/>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GCSE GEOGRAPHY CASE STUDIES</a:t>
            </a:r>
            <a:endParaRPr lang="en-GB"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rot="20719816">
            <a:off x="1637934" y="3044279"/>
            <a:ext cx="5868146" cy="769441"/>
          </a:xfrm>
          <a:prstGeom prst="rect">
            <a:avLst/>
          </a:prstGeom>
          <a:solidFill>
            <a:srgbClr val="00B05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NATURAL HAZARDS</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092652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3059113" y="188913"/>
            <a:ext cx="3305175" cy="72390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Tropical Storm LEDC</a:t>
            </a:r>
          </a:p>
          <a:p>
            <a:pPr algn="ctr"/>
            <a:r>
              <a:rPr lang="en-GB" sz="2000" kern="10">
                <a:ln w="9525">
                  <a:solidFill>
                    <a:srgbClr val="000000"/>
                  </a:solidFill>
                  <a:round/>
                  <a:headEnd/>
                  <a:tailEnd/>
                </a:ln>
                <a:solidFill>
                  <a:srgbClr val="0000FF"/>
                </a:solidFill>
                <a:latin typeface="Arial Black"/>
              </a:rPr>
              <a:t>Cyclone Nargis, Burma </a:t>
            </a:r>
          </a:p>
        </p:txBody>
      </p:sp>
      <p:pic>
        <p:nvPicPr>
          <p:cNvPr id="6150" name="Picture 6" descr="World_location_map_burma"/>
          <p:cNvPicPr>
            <a:picLocks noChangeAspect="1" noChangeArrowheads="1"/>
          </p:cNvPicPr>
          <p:nvPr/>
        </p:nvPicPr>
        <p:blipFill>
          <a:blip r:embed="rId2" cstate="print"/>
          <a:srcRect/>
          <a:stretch>
            <a:fillRect/>
          </a:stretch>
        </p:blipFill>
        <p:spPr bwMode="auto">
          <a:xfrm>
            <a:off x="179388" y="188913"/>
            <a:ext cx="2776537" cy="1385887"/>
          </a:xfrm>
          <a:prstGeom prst="rect">
            <a:avLst/>
          </a:prstGeom>
          <a:noFill/>
        </p:spPr>
      </p:pic>
      <p:sp>
        <p:nvSpPr>
          <p:cNvPr id="6151" name="Rectangle 7"/>
          <p:cNvSpPr>
            <a:spLocks noChangeArrowheads="1"/>
          </p:cNvSpPr>
          <p:nvPr/>
        </p:nvSpPr>
        <p:spPr bwMode="auto">
          <a:xfrm>
            <a:off x="6588125" y="260350"/>
            <a:ext cx="2160588" cy="936625"/>
          </a:xfrm>
          <a:prstGeom prst="rect">
            <a:avLst/>
          </a:prstGeom>
          <a:noFill/>
          <a:ln w="9525">
            <a:solidFill>
              <a:schemeClr val="tx1"/>
            </a:solidFill>
            <a:miter lim="800000"/>
            <a:headEnd/>
            <a:tailEnd/>
          </a:ln>
          <a:effectLst/>
        </p:spPr>
        <p:txBody>
          <a:bodyPr/>
          <a:lstStyle/>
          <a:p>
            <a:pPr algn="ctr"/>
            <a:r>
              <a:rPr lang="en-GB" sz="1400"/>
              <a:t>The cyclone happened on </a:t>
            </a:r>
            <a:r>
              <a:rPr lang="en-GB" sz="1400" b="1"/>
              <a:t>2nd May 2008</a:t>
            </a:r>
            <a:r>
              <a:rPr lang="en-GB" sz="1400"/>
              <a:t> at the </a:t>
            </a:r>
            <a:r>
              <a:rPr lang="en-GB" sz="1400" b="1"/>
              <a:t>Irrawaddy delta</a:t>
            </a:r>
            <a:r>
              <a:rPr lang="en-GB" sz="1400"/>
              <a:t> in </a:t>
            </a:r>
            <a:r>
              <a:rPr lang="en-GB" sz="1400" b="1"/>
              <a:t>Burma</a:t>
            </a:r>
            <a:r>
              <a:rPr lang="en-GB" sz="1400"/>
              <a:t> </a:t>
            </a:r>
          </a:p>
        </p:txBody>
      </p:sp>
      <p:sp>
        <p:nvSpPr>
          <p:cNvPr id="6152" name="Oval 8"/>
          <p:cNvSpPr>
            <a:spLocks noChangeArrowheads="1"/>
          </p:cNvSpPr>
          <p:nvPr/>
        </p:nvSpPr>
        <p:spPr bwMode="auto">
          <a:xfrm>
            <a:off x="3563938" y="1916113"/>
            <a:ext cx="2592387" cy="792162"/>
          </a:xfrm>
          <a:prstGeom prst="ellipse">
            <a:avLst/>
          </a:prstGeom>
          <a:noFill/>
          <a:ln w="9525">
            <a:solidFill>
              <a:schemeClr val="tx1"/>
            </a:solidFill>
            <a:round/>
            <a:headEnd/>
            <a:tailEnd/>
          </a:ln>
          <a:effectLst/>
        </p:spPr>
        <p:txBody>
          <a:bodyPr/>
          <a:lstStyle/>
          <a:p>
            <a:pPr algn="ctr"/>
            <a:r>
              <a:rPr lang="en-GB" sz="1400"/>
              <a:t>The cost of the damage was </a:t>
            </a:r>
            <a:r>
              <a:rPr lang="en-GB" sz="1400" b="1"/>
              <a:t>$10 billion</a:t>
            </a:r>
            <a:r>
              <a:rPr lang="en-GB" sz="1400"/>
              <a:t>. </a:t>
            </a:r>
          </a:p>
        </p:txBody>
      </p:sp>
      <p:sp>
        <p:nvSpPr>
          <p:cNvPr id="6153" name="Rectangle 9"/>
          <p:cNvSpPr>
            <a:spLocks noChangeArrowheads="1"/>
          </p:cNvSpPr>
          <p:nvPr/>
        </p:nvSpPr>
        <p:spPr bwMode="auto">
          <a:xfrm>
            <a:off x="323850" y="1773238"/>
            <a:ext cx="3095625" cy="1943100"/>
          </a:xfrm>
          <a:prstGeom prst="rect">
            <a:avLst/>
          </a:prstGeom>
          <a:noFill/>
          <a:ln w="9525">
            <a:solidFill>
              <a:schemeClr val="tx1"/>
            </a:solidFill>
            <a:miter lim="800000"/>
            <a:headEnd/>
            <a:tailEnd/>
          </a:ln>
          <a:effectLst/>
        </p:spPr>
        <p:txBody>
          <a:bodyPr/>
          <a:lstStyle/>
          <a:p>
            <a:pPr algn="ctr"/>
            <a:r>
              <a:rPr lang="en-GB" sz="1400"/>
              <a:t>The </a:t>
            </a:r>
            <a:r>
              <a:rPr lang="en-GB" sz="1400" b="1"/>
              <a:t>primary impacts</a:t>
            </a:r>
            <a:r>
              <a:rPr lang="en-GB" sz="1400"/>
              <a:t> included</a:t>
            </a:r>
          </a:p>
          <a:p>
            <a:pPr algn="ctr"/>
            <a:r>
              <a:rPr lang="en-GB" sz="1400"/>
              <a:t> -</a:t>
            </a:r>
            <a:r>
              <a:rPr lang="en-GB" sz="1400" b="1"/>
              <a:t>140,000</a:t>
            </a:r>
            <a:r>
              <a:rPr lang="en-GB" sz="1400"/>
              <a:t> were </a:t>
            </a:r>
            <a:r>
              <a:rPr lang="en-GB" sz="1400" b="1"/>
              <a:t>killed</a:t>
            </a:r>
            <a:r>
              <a:rPr lang="en-GB" sz="1400"/>
              <a:t> </a:t>
            </a:r>
          </a:p>
          <a:p>
            <a:pPr algn="ctr"/>
            <a:r>
              <a:rPr lang="en-GB" sz="1400"/>
              <a:t>-</a:t>
            </a:r>
            <a:r>
              <a:rPr lang="en-GB" sz="1400" b="1"/>
              <a:t>450,000</a:t>
            </a:r>
            <a:r>
              <a:rPr lang="en-GB" sz="1400"/>
              <a:t> </a:t>
            </a:r>
            <a:r>
              <a:rPr lang="en-GB" sz="1400" b="1"/>
              <a:t>homes</a:t>
            </a:r>
            <a:r>
              <a:rPr lang="en-GB" sz="1400"/>
              <a:t> </a:t>
            </a:r>
          </a:p>
          <a:p>
            <a:pPr algn="ctr">
              <a:buFontTx/>
              <a:buChar char="-"/>
            </a:pPr>
            <a:r>
              <a:rPr lang="en-GB" sz="1400" b="1"/>
              <a:t>1700 schools</a:t>
            </a:r>
            <a:r>
              <a:rPr lang="en-GB" sz="1400"/>
              <a:t> were </a:t>
            </a:r>
            <a:r>
              <a:rPr lang="en-GB" sz="1400" b="1"/>
              <a:t>destroyed</a:t>
            </a:r>
            <a:r>
              <a:rPr lang="en-GB" sz="1400"/>
              <a:t>. </a:t>
            </a:r>
          </a:p>
          <a:p>
            <a:pPr algn="ctr">
              <a:buFontTx/>
              <a:buChar char="-"/>
            </a:pPr>
            <a:r>
              <a:rPr lang="en-GB" sz="1400" b="1"/>
              <a:t>200,000</a:t>
            </a:r>
            <a:r>
              <a:rPr lang="en-GB" sz="1400"/>
              <a:t> </a:t>
            </a:r>
            <a:r>
              <a:rPr lang="en-GB" sz="1400" b="1"/>
              <a:t>farm</a:t>
            </a:r>
            <a:r>
              <a:rPr lang="en-GB" sz="1400"/>
              <a:t> </a:t>
            </a:r>
            <a:r>
              <a:rPr lang="en-GB" sz="1400" b="1"/>
              <a:t>animals</a:t>
            </a:r>
            <a:r>
              <a:rPr lang="en-GB" sz="1400"/>
              <a:t> were </a:t>
            </a:r>
            <a:r>
              <a:rPr lang="en-GB" sz="1400" b="1"/>
              <a:t>killed</a:t>
            </a:r>
            <a:r>
              <a:rPr lang="en-GB" sz="1400"/>
              <a:t> </a:t>
            </a:r>
          </a:p>
          <a:p>
            <a:pPr algn="ctr">
              <a:buFontTx/>
              <a:buChar char="-"/>
            </a:pPr>
            <a:r>
              <a:rPr lang="en-GB" sz="1400" b="1"/>
              <a:t>40%</a:t>
            </a:r>
            <a:r>
              <a:rPr lang="en-GB" sz="1400"/>
              <a:t> of </a:t>
            </a:r>
            <a:r>
              <a:rPr lang="en-GB" sz="1400" b="1"/>
              <a:t>food</a:t>
            </a:r>
            <a:r>
              <a:rPr lang="en-GB" sz="1400"/>
              <a:t> stores were </a:t>
            </a:r>
            <a:r>
              <a:rPr lang="en-GB" sz="1400" b="1"/>
              <a:t>destroyed</a:t>
            </a:r>
            <a:r>
              <a:rPr lang="en-GB" sz="1400"/>
              <a:t>. </a:t>
            </a:r>
          </a:p>
          <a:p>
            <a:pPr algn="ctr">
              <a:buFontTx/>
              <a:buChar char="-"/>
            </a:pPr>
            <a:r>
              <a:rPr lang="en-US" sz="1400" b="1"/>
              <a:t>Rice fields were flooded on the Irrawaddy Delta</a:t>
            </a:r>
            <a:r>
              <a:rPr lang="en-GB" sz="1400"/>
              <a:t> </a:t>
            </a:r>
          </a:p>
        </p:txBody>
      </p:sp>
      <p:sp>
        <p:nvSpPr>
          <p:cNvPr id="6154" name="Rectangle 10"/>
          <p:cNvSpPr>
            <a:spLocks noChangeArrowheads="1"/>
          </p:cNvSpPr>
          <p:nvPr/>
        </p:nvSpPr>
        <p:spPr bwMode="auto">
          <a:xfrm>
            <a:off x="323850" y="4652963"/>
            <a:ext cx="3024188" cy="2016125"/>
          </a:xfrm>
          <a:prstGeom prst="rect">
            <a:avLst/>
          </a:prstGeom>
          <a:noFill/>
          <a:ln w="9525">
            <a:solidFill>
              <a:schemeClr val="tx1"/>
            </a:solidFill>
            <a:miter lim="800000"/>
            <a:headEnd/>
            <a:tailEnd/>
          </a:ln>
          <a:effectLst/>
        </p:spPr>
        <p:txBody>
          <a:bodyPr/>
          <a:lstStyle/>
          <a:p>
            <a:pPr algn="ctr"/>
            <a:r>
              <a:rPr lang="en-GB" sz="1400"/>
              <a:t>The </a:t>
            </a:r>
            <a:r>
              <a:rPr lang="en-GB" sz="1400" b="1"/>
              <a:t>secondary impacts</a:t>
            </a:r>
            <a:r>
              <a:rPr lang="en-GB" sz="1400"/>
              <a:t> were that </a:t>
            </a:r>
          </a:p>
          <a:p>
            <a:pPr algn="ctr">
              <a:buFontTx/>
              <a:buChar char="-"/>
            </a:pPr>
            <a:r>
              <a:rPr lang="en-GB" sz="1400"/>
              <a:t>up to </a:t>
            </a:r>
            <a:r>
              <a:rPr lang="en-GB" sz="1400" b="1"/>
              <a:t>3 million</a:t>
            </a:r>
            <a:r>
              <a:rPr lang="en-GB" sz="1400"/>
              <a:t> were made </a:t>
            </a:r>
            <a:r>
              <a:rPr lang="en-GB" sz="1400" b="1"/>
              <a:t>homeless</a:t>
            </a:r>
            <a:r>
              <a:rPr lang="en-GB" sz="1400"/>
              <a:t> </a:t>
            </a:r>
          </a:p>
          <a:p>
            <a:pPr algn="ctr">
              <a:buFontTx/>
              <a:buChar char="-"/>
            </a:pPr>
            <a:r>
              <a:rPr lang="en-GB" sz="1400" b="1"/>
              <a:t>millions lost</a:t>
            </a:r>
            <a:r>
              <a:rPr lang="en-GB" sz="1400"/>
              <a:t> their </a:t>
            </a:r>
            <a:r>
              <a:rPr lang="en-GB" sz="1400" b="1"/>
              <a:t>livelihoods</a:t>
            </a:r>
            <a:r>
              <a:rPr lang="en-GB" sz="1400"/>
              <a:t>. </a:t>
            </a:r>
          </a:p>
          <a:p>
            <a:pPr algn="ctr"/>
            <a:r>
              <a:rPr lang="en-GB" sz="1400"/>
              <a:t>-Over </a:t>
            </a:r>
            <a:r>
              <a:rPr lang="en-GB" sz="1400" b="1"/>
              <a:t>70%</a:t>
            </a:r>
            <a:r>
              <a:rPr lang="en-GB" sz="1400"/>
              <a:t> of </a:t>
            </a:r>
            <a:r>
              <a:rPr lang="en-GB" sz="1400" b="1"/>
              <a:t>households</a:t>
            </a:r>
            <a:r>
              <a:rPr lang="en-GB" sz="1400"/>
              <a:t> </a:t>
            </a:r>
            <a:r>
              <a:rPr lang="en-GB" sz="1400" b="1"/>
              <a:t>didn’t</a:t>
            </a:r>
            <a:r>
              <a:rPr lang="en-GB" sz="1400"/>
              <a:t> </a:t>
            </a:r>
            <a:r>
              <a:rPr lang="en-GB" sz="1400" b="1"/>
              <a:t>have</a:t>
            </a:r>
            <a:r>
              <a:rPr lang="en-GB" sz="1400"/>
              <a:t> access to </a:t>
            </a:r>
            <a:r>
              <a:rPr lang="en-GB" sz="1400" b="1"/>
              <a:t>clean water</a:t>
            </a:r>
            <a:r>
              <a:rPr lang="en-GB" sz="1400"/>
              <a:t> and this caused </a:t>
            </a:r>
            <a:r>
              <a:rPr lang="en-GB" sz="1400" b="1"/>
              <a:t>diseases</a:t>
            </a:r>
            <a:r>
              <a:rPr lang="en-GB" sz="1400"/>
              <a:t>. </a:t>
            </a:r>
          </a:p>
          <a:p>
            <a:pPr algn="ctr">
              <a:buFontTx/>
              <a:buChar char="-"/>
            </a:pPr>
            <a:r>
              <a:rPr lang="en-GB" sz="1400"/>
              <a:t>There was a </a:t>
            </a:r>
            <a:r>
              <a:rPr lang="en-GB" sz="1400" b="1"/>
              <a:t>shortage</a:t>
            </a:r>
            <a:r>
              <a:rPr lang="en-GB" sz="1400"/>
              <a:t> of </a:t>
            </a:r>
            <a:r>
              <a:rPr lang="en-GB" sz="1400" b="1"/>
              <a:t>food</a:t>
            </a:r>
            <a:r>
              <a:rPr lang="en-GB" sz="1400"/>
              <a:t>.</a:t>
            </a:r>
          </a:p>
          <a:p>
            <a:pPr algn="ctr">
              <a:buFontTx/>
              <a:buChar char="-"/>
            </a:pPr>
            <a:r>
              <a:rPr lang="en-GB" sz="1400"/>
              <a:t>1000’s of temples were destroyed</a:t>
            </a:r>
          </a:p>
        </p:txBody>
      </p:sp>
      <p:sp>
        <p:nvSpPr>
          <p:cNvPr id="6155" name="Rectangle 11"/>
          <p:cNvSpPr>
            <a:spLocks noChangeArrowheads="1"/>
          </p:cNvSpPr>
          <p:nvPr/>
        </p:nvSpPr>
        <p:spPr bwMode="auto">
          <a:xfrm>
            <a:off x="6588125" y="1700213"/>
            <a:ext cx="2159000" cy="1008062"/>
          </a:xfrm>
          <a:prstGeom prst="rect">
            <a:avLst/>
          </a:prstGeom>
          <a:noFill/>
          <a:ln w="9525">
            <a:solidFill>
              <a:schemeClr val="tx1"/>
            </a:solidFill>
            <a:miter lim="800000"/>
            <a:headEnd/>
            <a:tailEnd/>
          </a:ln>
          <a:effectLst/>
        </p:spPr>
        <p:txBody>
          <a:bodyPr/>
          <a:lstStyle/>
          <a:p>
            <a:pPr algn="ctr"/>
            <a:r>
              <a:rPr lang="en-GB" sz="1400" b="1"/>
              <a:t>The Government failed</a:t>
            </a:r>
            <a:r>
              <a:rPr lang="en-GB" sz="1400"/>
              <a:t> to </a:t>
            </a:r>
            <a:r>
              <a:rPr lang="en-GB" sz="1400" b="1"/>
              <a:t>warn</a:t>
            </a:r>
            <a:r>
              <a:rPr lang="en-GB" sz="1400"/>
              <a:t> its people. People were </a:t>
            </a:r>
            <a:r>
              <a:rPr lang="en-GB" sz="1400" b="1"/>
              <a:t>not evacuated</a:t>
            </a:r>
            <a:r>
              <a:rPr lang="en-GB" sz="1400"/>
              <a:t> in time</a:t>
            </a:r>
            <a:r>
              <a:rPr lang="en-GB"/>
              <a:t> </a:t>
            </a:r>
          </a:p>
        </p:txBody>
      </p:sp>
      <p:sp>
        <p:nvSpPr>
          <p:cNvPr id="6156" name="Rectangle 12"/>
          <p:cNvSpPr>
            <a:spLocks noChangeArrowheads="1"/>
          </p:cNvSpPr>
          <p:nvPr/>
        </p:nvSpPr>
        <p:spPr bwMode="auto">
          <a:xfrm>
            <a:off x="6372225" y="2852738"/>
            <a:ext cx="2592388" cy="3816350"/>
          </a:xfrm>
          <a:prstGeom prst="rect">
            <a:avLst/>
          </a:prstGeom>
          <a:noFill/>
          <a:ln w="9525">
            <a:solidFill>
              <a:schemeClr val="tx1"/>
            </a:solidFill>
            <a:miter lim="800000"/>
            <a:headEnd/>
            <a:tailEnd/>
          </a:ln>
          <a:effectLst/>
        </p:spPr>
        <p:txBody>
          <a:bodyPr/>
          <a:lstStyle/>
          <a:p>
            <a:pPr algn="ctr"/>
            <a:r>
              <a:rPr lang="en-GB" sz="1400"/>
              <a:t>As Burma is a </a:t>
            </a:r>
            <a:r>
              <a:rPr lang="en-GB" sz="1400" b="1"/>
              <a:t>poor country</a:t>
            </a:r>
            <a:r>
              <a:rPr lang="en-GB" sz="1400"/>
              <a:t> it could </a:t>
            </a:r>
            <a:r>
              <a:rPr lang="en-GB" sz="1400" b="1"/>
              <a:t>not afford</a:t>
            </a:r>
            <a:r>
              <a:rPr lang="en-GB" sz="1400"/>
              <a:t> to </a:t>
            </a:r>
            <a:r>
              <a:rPr lang="en-GB" sz="1400" b="1"/>
              <a:t>plan, predict</a:t>
            </a:r>
            <a:r>
              <a:rPr lang="en-GB" sz="1400"/>
              <a:t> and </a:t>
            </a:r>
            <a:r>
              <a:rPr lang="en-GB" sz="1400" b="1"/>
              <a:t>prepare</a:t>
            </a:r>
            <a:r>
              <a:rPr lang="en-GB" sz="1400"/>
              <a:t> like the USA. </a:t>
            </a:r>
          </a:p>
          <a:p>
            <a:pPr algn="ctr"/>
            <a:r>
              <a:rPr lang="en-GB" sz="1400"/>
              <a:t>The </a:t>
            </a:r>
            <a:r>
              <a:rPr lang="en-GB" sz="1400" b="1"/>
              <a:t>emergency services</a:t>
            </a:r>
            <a:r>
              <a:rPr lang="en-GB" sz="1400"/>
              <a:t> were </a:t>
            </a:r>
            <a:r>
              <a:rPr lang="en-GB" sz="1400" b="1"/>
              <a:t>ill prepared</a:t>
            </a:r>
            <a:r>
              <a:rPr lang="en-GB" sz="1400"/>
              <a:t>, had </a:t>
            </a:r>
            <a:r>
              <a:rPr lang="en-GB" sz="1400" b="1"/>
              <a:t>little training</a:t>
            </a:r>
            <a:r>
              <a:rPr lang="en-GB" sz="1400"/>
              <a:t> or </a:t>
            </a:r>
            <a:r>
              <a:rPr lang="en-GB" sz="1400" b="1"/>
              <a:t>equipment</a:t>
            </a:r>
            <a:r>
              <a:rPr lang="en-GB" sz="1400"/>
              <a:t> and lacked numbers. The government </a:t>
            </a:r>
            <a:r>
              <a:rPr lang="en-GB" sz="1400" b="1"/>
              <a:t>refused to accept foreign aid</a:t>
            </a:r>
            <a:r>
              <a:rPr lang="en-GB" sz="1400"/>
              <a:t> at first as they said they could cope. Its government is a military dictator and they do not like outsiders! Aid workers were eventually allowed in, though this was three weeks after the cyclone</a:t>
            </a:r>
            <a:r>
              <a:rPr lang="en-GB" sz="1200"/>
              <a:t>.</a:t>
            </a:r>
            <a:r>
              <a:rPr lang="en-GB"/>
              <a:t> </a:t>
            </a:r>
          </a:p>
        </p:txBody>
      </p:sp>
      <p:sp>
        <p:nvSpPr>
          <p:cNvPr id="6157" name="Oval 13"/>
          <p:cNvSpPr>
            <a:spLocks noChangeArrowheads="1"/>
          </p:cNvSpPr>
          <p:nvPr/>
        </p:nvSpPr>
        <p:spPr bwMode="auto">
          <a:xfrm>
            <a:off x="3419475" y="2852738"/>
            <a:ext cx="2808288" cy="2303462"/>
          </a:xfrm>
          <a:prstGeom prst="ellipse">
            <a:avLst/>
          </a:prstGeom>
          <a:noFill/>
          <a:ln w="9525">
            <a:solidFill>
              <a:schemeClr val="tx1"/>
            </a:solidFill>
            <a:round/>
            <a:headEnd/>
            <a:tailEnd/>
          </a:ln>
          <a:effectLst/>
        </p:spPr>
        <p:txBody>
          <a:bodyPr/>
          <a:lstStyle/>
          <a:p>
            <a:pPr algn="ctr"/>
            <a:r>
              <a:rPr lang="en-GB" sz="1400" dirty="0"/>
              <a:t>The </a:t>
            </a:r>
            <a:r>
              <a:rPr lang="en-GB" sz="1400" b="1" dirty="0"/>
              <a:t>impacts</a:t>
            </a:r>
            <a:r>
              <a:rPr lang="en-GB" sz="1400" dirty="0"/>
              <a:t> were also </a:t>
            </a:r>
            <a:r>
              <a:rPr lang="en-GB" sz="1400" b="1" dirty="0"/>
              <a:t>greater</a:t>
            </a:r>
            <a:r>
              <a:rPr lang="en-GB" sz="1400" dirty="0"/>
              <a:t> in </a:t>
            </a:r>
            <a:r>
              <a:rPr lang="en-GB" sz="1400" b="1" dirty="0"/>
              <a:t>Burma</a:t>
            </a:r>
            <a:r>
              <a:rPr lang="en-GB" sz="1400" dirty="0"/>
              <a:t> than </a:t>
            </a:r>
            <a:r>
              <a:rPr lang="en-GB" sz="1400" b="1" dirty="0"/>
              <a:t>the USA</a:t>
            </a:r>
            <a:r>
              <a:rPr lang="en-GB" sz="1400" dirty="0"/>
              <a:t> because many in Burma </a:t>
            </a:r>
            <a:r>
              <a:rPr lang="en-GB" sz="1400" b="1" dirty="0"/>
              <a:t>depend on farming</a:t>
            </a:r>
            <a:r>
              <a:rPr lang="en-GB" sz="1400" dirty="0"/>
              <a:t> (crops and livestock) and much of this was </a:t>
            </a:r>
            <a:r>
              <a:rPr lang="en-GB" sz="1400" b="1" dirty="0"/>
              <a:t>totally destroyed</a:t>
            </a:r>
            <a:r>
              <a:rPr lang="en-GB" sz="1400" dirty="0"/>
              <a:t> </a:t>
            </a:r>
          </a:p>
        </p:txBody>
      </p:sp>
      <p:sp>
        <p:nvSpPr>
          <p:cNvPr id="6158" name="Oval 14"/>
          <p:cNvSpPr>
            <a:spLocks noChangeArrowheads="1"/>
          </p:cNvSpPr>
          <p:nvPr/>
        </p:nvSpPr>
        <p:spPr bwMode="auto">
          <a:xfrm>
            <a:off x="3563938" y="5300663"/>
            <a:ext cx="2663825" cy="1152525"/>
          </a:xfrm>
          <a:prstGeom prst="ellipse">
            <a:avLst/>
          </a:prstGeom>
          <a:noFill/>
          <a:ln w="9525">
            <a:solidFill>
              <a:schemeClr val="tx1"/>
            </a:solidFill>
            <a:round/>
            <a:headEnd/>
            <a:tailEnd/>
          </a:ln>
          <a:effectLst/>
        </p:spPr>
        <p:txBody>
          <a:bodyPr/>
          <a:lstStyle/>
          <a:p>
            <a:pPr algn="ctr"/>
            <a:r>
              <a:rPr lang="en-GB" sz="1200"/>
              <a:t>Additionally,  they </a:t>
            </a:r>
            <a:r>
              <a:rPr lang="en-GB" sz="1200" b="1"/>
              <a:t>do not have flood defences</a:t>
            </a:r>
            <a:r>
              <a:rPr lang="en-GB" sz="1200"/>
              <a:t> and their </a:t>
            </a:r>
            <a:r>
              <a:rPr lang="en-GB" sz="1200" b="1"/>
              <a:t>houses</a:t>
            </a:r>
            <a:r>
              <a:rPr lang="en-GB" sz="1200"/>
              <a:t> are </a:t>
            </a:r>
            <a:r>
              <a:rPr lang="en-GB" sz="1200" b="1"/>
              <a:t>poor quality</a:t>
            </a:r>
            <a:r>
              <a:rPr lang="en-GB" sz="1200"/>
              <a:t> and easily destroyed. </a:t>
            </a:r>
          </a:p>
        </p:txBody>
      </p:sp>
      <p:sp>
        <p:nvSpPr>
          <p:cNvPr id="6159" name="Rectangle 15"/>
          <p:cNvSpPr>
            <a:spLocks noChangeArrowheads="1"/>
          </p:cNvSpPr>
          <p:nvPr/>
        </p:nvSpPr>
        <p:spPr bwMode="auto">
          <a:xfrm>
            <a:off x="3132138" y="981075"/>
            <a:ext cx="3024187" cy="647700"/>
          </a:xfrm>
          <a:prstGeom prst="rect">
            <a:avLst/>
          </a:prstGeom>
          <a:noFill/>
          <a:ln w="9525">
            <a:solidFill>
              <a:schemeClr val="tx1"/>
            </a:solidFill>
            <a:miter lim="800000"/>
            <a:headEnd/>
            <a:tailEnd/>
          </a:ln>
          <a:effectLst/>
        </p:spPr>
        <p:txBody>
          <a:bodyPr/>
          <a:lstStyle/>
          <a:p>
            <a:pPr algn="ctr">
              <a:lnSpc>
                <a:spcPct val="90000"/>
              </a:lnSpc>
              <a:buFontTx/>
              <a:buChar char="•"/>
            </a:pPr>
            <a:r>
              <a:rPr lang="en-US" sz="1300" b="1"/>
              <a:t>Strong winds up to 135mph </a:t>
            </a:r>
          </a:p>
          <a:p>
            <a:pPr algn="ctr">
              <a:lnSpc>
                <a:spcPct val="90000"/>
              </a:lnSpc>
              <a:buFontTx/>
              <a:buChar char="•"/>
            </a:pPr>
            <a:r>
              <a:rPr lang="en-US" sz="1300" b="1"/>
              <a:t>• Storm surge of 7.6m</a:t>
            </a:r>
          </a:p>
          <a:p>
            <a:pPr algn="ctr">
              <a:lnSpc>
                <a:spcPct val="90000"/>
              </a:lnSpc>
              <a:buFontTx/>
              <a:buChar char="•"/>
            </a:pPr>
            <a:r>
              <a:rPr lang="en-US" sz="1300" b="1"/>
              <a:t>Heavy rainfall</a:t>
            </a:r>
            <a:r>
              <a:rPr lang="en-US"/>
              <a:t> </a:t>
            </a:r>
            <a:endParaRPr lang="en-GB"/>
          </a:p>
        </p:txBody>
      </p:sp>
      <p:pic>
        <p:nvPicPr>
          <p:cNvPr id="6162" name="Picture 18" descr="hurricane"/>
          <p:cNvPicPr>
            <a:picLocks noChangeAspect="1" noChangeArrowheads="1"/>
          </p:cNvPicPr>
          <p:nvPr/>
        </p:nvPicPr>
        <p:blipFill>
          <a:blip r:embed="rId3" cstate="print"/>
          <a:srcRect/>
          <a:stretch>
            <a:fillRect/>
          </a:stretch>
        </p:blipFill>
        <p:spPr bwMode="auto">
          <a:xfrm>
            <a:off x="424779" y="3883243"/>
            <a:ext cx="808037" cy="614362"/>
          </a:xfrm>
          <a:prstGeom prst="rect">
            <a:avLst/>
          </a:prstGeom>
          <a:noFill/>
        </p:spPr>
      </p:pic>
      <p:pic>
        <p:nvPicPr>
          <p:cNvPr id="6164" name="Picture 20" descr="vietnamese-lady-planting-rice-rice-image"/>
          <p:cNvPicPr>
            <a:picLocks noChangeAspect="1" noChangeArrowheads="1"/>
          </p:cNvPicPr>
          <p:nvPr/>
        </p:nvPicPr>
        <p:blipFill>
          <a:blip r:embed="rId4" cstate="print"/>
          <a:srcRect/>
          <a:stretch>
            <a:fillRect/>
          </a:stretch>
        </p:blipFill>
        <p:spPr bwMode="auto">
          <a:xfrm>
            <a:off x="2215907" y="3770530"/>
            <a:ext cx="968375" cy="7270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059113" y="188913"/>
            <a:ext cx="3305175" cy="72390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Tropical Storm MEDC</a:t>
            </a:r>
          </a:p>
          <a:p>
            <a:pPr algn="ctr"/>
            <a:r>
              <a:rPr lang="en-GB" sz="2000" kern="10">
                <a:ln w="9525">
                  <a:solidFill>
                    <a:srgbClr val="000000"/>
                  </a:solidFill>
                  <a:round/>
                  <a:headEnd/>
                  <a:tailEnd/>
                </a:ln>
                <a:solidFill>
                  <a:srgbClr val="0000FF"/>
                </a:solidFill>
                <a:latin typeface="Arial Black"/>
              </a:rPr>
              <a:t>Hurricane Katrina, USA </a:t>
            </a:r>
          </a:p>
        </p:txBody>
      </p:sp>
      <p:sp>
        <p:nvSpPr>
          <p:cNvPr id="7173" name="Rectangle 5"/>
          <p:cNvSpPr>
            <a:spLocks noChangeArrowheads="1"/>
          </p:cNvSpPr>
          <p:nvPr/>
        </p:nvSpPr>
        <p:spPr bwMode="auto">
          <a:xfrm>
            <a:off x="179388" y="188913"/>
            <a:ext cx="2663825" cy="2087562"/>
          </a:xfrm>
          <a:prstGeom prst="rect">
            <a:avLst/>
          </a:prstGeom>
          <a:noFill/>
          <a:ln w="9525">
            <a:solidFill>
              <a:schemeClr val="tx1"/>
            </a:solidFill>
            <a:miter lim="800000"/>
            <a:headEnd/>
            <a:tailEnd/>
          </a:ln>
          <a:effectLst/>
        </p:spPr>
        <p:txBody>
          <a:bodyPr/>
          <a:lstStyle/>
          <a:p>
            <a:pPr algn="ctr"/>
            <a:r>
              <a:rPr lang="en-GB" sz="1200" b="1"/>
              <a:t>Tropical storms</a:t>
            </a:r>
            <a:r>
              <a:rPr lang="en-GB" sz="1200"/>
              <a:t> have </a:t>
            </a:r>
            <a:r>
              <a:rPr lang="en-GB" sz="1200" b="1"/>
              <a:t>strong winds</a:t>
            </a:r>
            <a:r>
              <a:rPr lang="en-GB" sz="1200"/>
              <a:t> and </a:t>
            </a:r>
            <a:r>
              <a:rPr lang="en-GB" sz="1200" b="1"/>
              <a:t>torrential rain</a:t>
            </a:r>
            <a:r>
              <a:rPr lang="en-GB" sz="1200"/>
              <a:t>. They are </a:t>
            </a:r>
            <a:r>
              <a:rPr lang="en-GB" sz="1200" b="1"/>
              <a:t>circular</a:t>
            </a:r>
            <a:r>
              <a:rPr lang="en-GB" sz="1200"/>
              <a:t> in </a:t>
            </a:r>
            <a:r>
              <a:rPr lang="en-GB" sz="1200" b="1"/>
              <a:t>shape</a:t>
            </a:r>
            <a:r>
              <a:rPr lang="en-GB" sz="1200"/>
              <a:t> and can be </a:t>
            </a:r>
            <a:r>
              <a:rPr lang="en-GB" sz="1200" b="1"/>
              <a:t>hundreds</a:t>
            </a:r>
            <a:r>
              <a:rPr lang="en-GB" sz="1200"/>
              <a:t> of </a:t>
            </a:r>
            <a:r>
              <a:rPr lang="en-GB" sz="1200" b="1"/>
              <a:t>km wide</a:t>
            </a:r>
            <a:r>
              <a:rPr lang="en-GB" sz="1200"/>
              <a:t>. They </a:t>
            </a:r>
            <a:r>
              <a:rPr lang="en-GB" sz="1200" b="1"/>
              <a:t>form</a:t>
            </a:r>
            <a:r>
              <a:rPr lang="en-GB" sz="1200"/>
              <a:t> over </a:t>
            </a:r>
            <a:r>
              <a:rPr lang="en-GB" sz="1200" b="1"/>
              <a:t>tropical seas (27oC or higher).</a:t>
            </a:r>
            <a:r>
              <a:rPr lang="en-GB" sz="1200"/>
              <a:t> </a:t>
            </a:r>
            <a:r>
              <a:rPr lang="en-GB" sz="1200" b="1"/>
              <a:t>Warm</a:t>
            </a:r>
            <a:r>
              <a:rPr lang="en-GB" sz="1200"/>
              <a:t> moist </a:t>
            </a:r>
            <a:r>
              <a:rPr lang="en-GB" sz="1200" b="1"/>
              <a:t>air rises</a:t>
            </a:r>
            <a:r>
              <a:rPr lang="en-GB" sz="1200"/>
              <a:t> and </a:t>
            </a:r>
            <a:r>
              <a:rPr lang="en-GB" sz="1200" b="1"/>
              <a:t>condenses</a:t>
            </a:r>
            <a:r>
              <a:rPr lang="en-GB" sz="1200"/>
              <a:t>. This </a:t>
            </a:r>
            <a:r>
              <a:rPr lang="en-GB" sz="1200" b="1"/>
              <a:t>releases energy</a:t>
            </a:r>
            <a:r>
              <a:rPr lang="en-GB" sz="1200"/>
              <a:t> which makes it grow really powerful. They lose strength as they move over land because their energy source (warm water) is cut off.</a:t>
            </a:r>
          </a:p>
        </p:txBody>
      </p:sp>
      <p:sp>
        <p:nvSpPr>
          <p:cNvPr id="7174" name="Oval 6"/>
          <p:cNvSpPr>
            <a:spLocks noChangeArrowheads="1"/>
          </p:cNvSpPr>
          <p:nvPr/>
        </p:nvSpPr>
        <p:spPr bwMode="auto">
          <a:xfrm>
            <a:off x="6443663" y="188913"/>
            <a:ext cx="2520950" cy="1223962"/>
          </a:xfrm>
          <a:prstGeom prst="ellipse">
            <a:avLst/>
          </a:prstGeom>
          <a:noFill/>
          <a:ln w="9525">
            <a:solidFill>
              <a:schemeClr val="tx1"/>
            </a:solidFill>
            <a:round/>
            <a:headEnd/>
            <a:tailEnd/>
          </a:ln>
          <a:effectLst/>
        </p:spPr>
        <p:txBody>
          <a:bodyPr/>
          <a:lstStyle/>
          <a:p>
            <a:pPr algn="ctr"/>
            <a:r>
              <a:rPr lang="en-GB" sz="1200" b="1"/>
              <a:t>Hurricane Katrina hit the South East USA on 29th August 2005 and cost a staggering $300 billion. </a:t>
            </a:r>
          </a:p>
        </p:txBody>
      </p:sp>
      <p:sp>
        <p:nvSpPr>
          <p:cNvPr id="7175" name="Rectangle 7"/>
          <p:cNvSpPr>
            <a:spLocks noChangeArrowheads="1"/>
          </p:cNvSpPr>
          <p:nvPr/>
        </p:nvSpPr>
        <p:spPr bwMode="auto">
          <a:xfrm>
            <a:off x="6588125" y="1484313"/>
            <a:ext cx="2305050" cy="1873250"/>
          </a:xfrm>
          <a:prstGeom prst="rect">
            <a:avLst/>
          </a:prstGeom>
          <a:noFill/>
          <a:ln w="9525">
            <a:solidFill>
              <a:schemeClr val="tx1"/>
            </a:solidFill>
            <a:miter lim="800000"/>
            <a:headEnd/>
            <a:tailEnd/>
          </a:ln>
          <a:effectLst/>
        </p:spPr>
        <p:txBody>
          <a:bodyPr/>
          <a:lstStyle/>
          <a:p>
            <a:pPr algn="ctr"/>
            <a:r>
              <a:rPr lang="en-GB" sz="1300"/>
              <a:t>The </a:t>
            </a:r>
            <a:r>
              <a:rPr lang="en-GB" sz="1300" b="1"/>
              <a:t>primary impacts</a:t>
            </a:r>
            <a:r>
              <a:rPr lang="en-GB" sz="1300"/>
              <a:t> included </a:t>
            </a:r>
            <a:r>
              <a:rPr lang="en-GB" sz="1300" b="1"/>
              <a:t>1800</a:t>
            </a:r>
            <a:r>
              <a:rPr lang="en-GB" sz="1300"/>
              <a:t> were </a:t>
            </a:r>
            <a:r>
              <a:rPr lang="en-GB" sz="1300" b="1"/>
              <a:t>killed</a:t>
            </a:r>
            <a:r>
              <a:rPr lang="en-GB" sz="1300"/>
              <a:t> and </a:t>
            </a:r>
            <a:r>
              <a:rPr lang="en-GB" sz="1300" b="1"/>
              <a:t>300,000</a:t>
            </a:r>
            <a:r>
              <a:rPr lang="en-GB" sz="1300"/>
              <a:t> </a:t>
            </a:r>
            <a:r>
              <a:rPr lang="en-GB" sz="1300" b="1"/>
              <a:t>homes</a:t>
            </a:r>
            <a:r>
              <a:rPr lang="en-GB" sz="1300"/>
              <a:t> were </a:t>
            </a:r>
            <a:r>
              <a:rPr lang="en-GB" sz="1300" b="1"/>
              <a:t>destroyed</a:t>
            </a:r>
            <a:r>
              <a:rPr lang="en-GB" sz="1300"/>
              <a:t>. </a:t>
            </a:r>
            <a:r>
              <a:rPr lang="en-GB" sz="1300" b="1"/>
              <a:t>3 million</a:t>
            </a:r>
            <a:r>
              <a:rPr lang="en-GB" sz="1300"/>
              <a:t> people were left </a:t>
            </a:r>
            <a:r>
              <a:rPr lang="en-GB" sz="1300" b="1"/>
              <a:t>without electricity</a:t>
            </a:r>
            <a:r>
              <a:rPr lang="en-GB" sz="1300"/>
              <a:t> and </a:t>
            </a:r>
            <a:r>
              <a:rPr lang="en-GB" sz="1300" b="1"/>
              <a:t>bridges</a:t>
            </a:r>
            <a:r>
              <a:rPr lang="en-GB" sz="1300"/>
              <a:t> including the I-10 </a:t>
            </a:r>
            <a:r>
              <a:rPr lang="en-GB" sz="1300" b="1"/>
              <a:t>collapsed</a:t>
            </a:r>
            <a:r>
              <a:rPr lang="en-GB" sz="1300"/>
              <a:t>. Coastal habitats were also damaged.</a:t>
            </a:r>
          </a:p>
        </p:txBody>
      </p:sp>
      <p:sp>
        <p:nvSpPr>
          <p:cNvPr id="7176" name="Rectangle 8"/>
          <p:cNvSpPr>
            <a:spLocks noChangeArrowheads="1"/>
          </p:cNvSpPr>
          <p:nvPr/>
        </p:nvSpPr>
        <p:spPr bwMode="auto">
          <a:xfrm>
            <a:off x="6588125" y="3500438"/>
            <a:ext cx="2232025" cy="2016125"/>
          </a:xfrm>
          <a:prstGeom prst="rect">
            <a:avLst/>
          </a:prstGeom>
          <a:noFill/>
          <a:ln w="9525">
            <a:solidFill>
              <a:schemeClr val="tx1"/>
            </a:solidFill>
            <a:miter lim="800000"/>
            <a:headEnd/>
            <a:tailEnd/>
          </a:ln>
          <a:effectLst/>
        </p:spPr>
        <p:txBody>
          <a:bodyPr/>
          <a:lstStyle/>
          <a:p>
            <a:pPr algn="ctr"/>
            <a:r>
              <a:rPr lang="en-GB" sz="1300"/>
              <a:t>The </a:t>
            </a:r>
            <a:r>
              <a:rPr lang="en-GB" sz="1300" b="1"/>
              <a:t>secondary impacts</a:t>
            </a:r>
            <a:r>
              <a:rPr lang="en-GB" sz="1300"/>
              <a:t> were </a:t>
            </a:r>
            <a:r>
              <a:rPr lang="en-GB" sz="1300" b="1"/>
              <a:t>tens of thousands</a:t>
            </a:r>
            <a:r>
              <a:rPr lang="en-GB" sz="1300"/>
              <a:t> were made </a:t>
            </a:r>
            <a:r>
              <a:rPr lang="en-GB" sz="1300" b="1"/>
              <a:t>homeless</a:t>
            </a:r>
            <a:r>
              <a:rPr lang="en-GB" sz="1300"/>
              <a:t> and </a:t>
            </a:r>
            <a:r>
              <a:rPr lang="en-GB" sz="1300" b="1"/>
              <a:t>230,000 jobs</a:t>
            </a:r>
            <a:r>
              <a:rPr lang="en-GB" sz="1300"/>
              <a:t> were </a:t>
            </a:r>
            <a:r>
              <a:rPr lang="en-GB" sz="1300" b="1"/>
              <a:t>lost</a:t>
            </a:r>
            <a:r>
              <a:rPr lang="en-GB" sz="1300"/>
              <a:t> from business that were damaged and destroyed. </a:t>
            </a:r>
            <a:r>
              <a:rPr lang="en-GB" sz="1300" b="1"/>
              <a:t>Water supplies</a:t>
            </a:r>
            <a:r>
              <a:rPr lang="en-GB" sz="1300"/>
              <a:t> were </a:t>
            </a:r>
            <a:r>
              <a:rPr lang="en-GB" sz="1300" b="1"/>
              <a:t>polluted</a:t>
            </a:r>
            <a:r>
              <a:rPr lang="en-GB" sz="1300"/>
              <a:t> with sewage, chemicals and dead bodies.</a:t>
            </a:r>
          </a:p>
        </p:txBody>
      </p:sp>
      <p:sp>
        <p:nvSpPr>
          <p:cNvPr id="7177" name="Rectangle 9"/>
          <p:cNvSpPr>
            <a:spLocks noChangeArrowheads="1"/>
          </p:cNvSpPr>
          <p:nvPr/>
        </p:nvSpPr>
        <p:spPr bwMode="auto">
          <a:xfrm>
            <a:off x="179388" y="2492375"/>
            <a:ext cx="2736850" cy="2592388"/>
          </a:xfrm>
          <a:prstGeom prst="rect">
            <a:avLst/>
          </a:prstGeom>
          <a:noFill/>
          <a:ln w="9525">
            <a:solidFill>
              <a:schemeClr val="tx1"/>
            </a:solidFill>
            <a:miter lim="800000"/>
            <a:headEnd/>
            <a:tailEnd/>
          </a:ln>
          <a:effectLst/>
        </p:spPr>
        <p:txBody>
          <a:bodyPr/>
          <a:lstStyle/>
          <a:p>
            <a:pPr algn="ctr"/>
            <a:r>
              <a:rPr lang="en-GB" sz="1200"/>
              <a:t>The USA has a </a:t>
            </a:r>
            <a:r>
              <a:rPr lang="en-GB" sz="1200" b="1"/>
              <a:t>sophisticated monitoring system</a:t>
            </a:r>
            <a:r>
              <a:rPr lang="en-GB" sz="1200"/>
              <a:t> to </a:t>
            </a:r>
            <a:r>
              <a:rPr lang="en-GB" sz="1200" b="1"/>
              <a:t>predict</a:t>
            </a:r>
            <a:r>
              <a:rPr lang="en-GB" sz="1200"/>
              <a:t> if hurricanes will hit (</a:t>
            </a:r>
            <a:r>
              <a:rPr lang="en-GB" sz="1200" b="1"/>
              <a:t>satellites</a:t>
            </a:r>
            <a:r>
              <a:rPr lang="en-GB" sz="1200"/>
              <a:t> can track them). This means people can be evacuated.  </a:t>
            </a:r>
            <a:r>
              <a:rPr lang="en-GB" sz="1200" b="1"/>
              <a:t>80%</a:t>
            </a:r>
            <a:r>
              <a:rPr lang="en-GB" sz="1200"/>
              <a:t> were </a:t>
            </a:r>
            <a:r>
              <a:rPr lang="en-GB" sz="1200" b="1"/>
              <a:t>evacuated</a:t>
            </a:r>
            <a:r>
              <a:rPr lang="en-GB" sz="1200"/>
              <a:t> before the storm hit, reducing the death toll. Mississippi and Louisiana declared </a:t>
            </a:r>
            <a:r>
              <a:rPr lang="en-GB" sz="1200" b="1"/>
              <a:t>states of emergency</a:t>
            </a:r>
            <a:r>
              <a:rPr lang="en-GB" sz="1200"/>
              <a:t> and </a:t>
            </a:r>
            <a:r>
              <a:rPr lang="en-GB" sz="1200" b="1"/>
              <a:t>stockpiled supplies</a:t>
            </a:r>
            <a:r>
              <a:rPr lang="en-GB" sz="1200"/>
              <a:t> (food and water). The </a:t>
            </a:r>
            <a:r>
              <a:rPr lang="en-GB" sz="1200" b="1"/>
              <a:t>coastguard</a:t>
            </a:r>
            <a:r>
              <a:rPr lang="en-GB" sz="1200"/>
              <a:t>, </a:t>
            </a:r>
            <a:r>
              <a:rPr lang="en-GB" sz="1200" b="1"/>
              <a:t>police</a:t>
            </a:r>
            <a:r>
              <a:rPr lang="en-GB" sz="1200"/>
              <a:t>, </a:t>
            </a:r>
            <a:r>
              <a:rPr lang="en-GB" sz="1200" b="1"/>
              <a:t>fire services</a:t>
            </a:r>
            <a:r>
              <a:rPr lang="en-GB" sz="1200"/>
              <a:t> and </a:t>
            </a:r>
            <a:r>
              <a:rPr lang="en-GB" sz="1200" b="1"/>
              <a:t>army</a:t>
            </a:r>
            <a:r>
              <a:rPr lang="en-GB" sz="1200"/>
              <a:t> </a:t>
            </a:r>
            <a:r>
              <a:rPr lang="en-GB" sz="1200" b="1"/>
              <a:t>rescued</a:t>
            </a:r>
            <a:r>
              <a:rPr lang="en-GB" sz="1200"/>
              <a:t> over </a:t>
            </a:r>
            <a:r>
              <a:rPr lang="en-GB" sz="1200" b="1"/>
              <a:t>50,000 people</a:t>
            </a:r>
            <a:r>
              <a:rPr lang="en-GB" sz="1200"/>
              <a:t> and they had </a:t>
            </a:r>
            <a:r>
              <a:rPr lang="en-GB" sz="1200" b="1"/>
              <a:t>access</a:t>
            </a:r>
            <a:r>
              <a:rPr lang="en-GB" sz="1200"/>
              <a:t> to </a:t>
            </a:r>
            <a:r>
              <a:rPr lang="en-GB" sz="1200" b="1"/>
              <a:t>equipment</a:t>
            </a:r>
            <a:r>
              <a:rPr lang="en-GB" sz="1200"/>
              <a:t> such as helicopters. </a:t>
            </a:r>
          </a:p>
        </p:txBody>
      </p:sp>
      <p:sp>
        <p:nvSpPr>
          <p:cNvPr id="7180" name="Rectangle 12"/>
          <p:cNvSpPr>
            <a:spLocks noChangeArrowheads="1"/>
          </p:cNvSpPr>
          <p:nvPr/>
        </p:nvSpPr>
        <p:spPr bwMode="auto">
          <a:xfrm>
            <a:off x="3059113" y="4365625"/>
            <a:ext cx="3384550" cy="2303463"/>
          </a:xfrm>
          <a:prstGeom prst="rect">
            <a:avLst/>
          </a:prstGeom>
          <a:noFill/>
          <a:ln w="9525">
            <a:solidFill>
              <a:schemeClr val="tx1"/>
            </a:solidFill>
            <a:miter lim="800000"/>
            <a:headEnd/>
            <a:tailEnd/>
          </a:ln>
          <a:effectLst/>
        </p:spPr>
        <p:txBody>
          <a:bodyPr/>
          <a:lstStyle/>
          <a:p>
            <a:pPr algn="ctr"/>
            <a:r>
              <a:rPr lang="en-GB" sz="1200"/>
              <a:t>Although the response was better than in Burma the USA </a:t>
            </a:r>
            <a:r>
              <a:rPr lang="en-GB" sz="1200" b="1"/>
              <a:t>government received much criticism</a:t>
            </a:r>
            <a:r>
              <a:rPr lang="en-GB" sz="1200"/>
              <a:t>. Some </a:t>
            </a:r>
            <a:r>
              <a:rPr lang="en-GB" sz="1200" b="1"/>
              <a:t>homeless</a:t>
            </a:r>
            <a:r>
              <a:rPr lang="en-GB" sz="1200"/>
              <a:t> families ended up in </a:t>
            </a:r>
            <a:r>
              <a:rPr lang="en-GB" sz="1200" b="1"/>
              <a:t>sports stadia</a:t>
            </a:r>
            <a:r>
              <a:rPr lang="en-GB" sz="1200"/>
              <a:t> where </a:t>
            </a:r>
            <a:r>
              <a:rPr lang="en-GB" sz="1200" b="1"/>
              <a:t>conditions</a:t>
            </a:r>
            <a:r>
              <a:rPr lang="en-GB" sz="1200"/>
              <a:t> were </a:t>
            </a:r>
            <a:r>
              <a:rPr lang="en-GB" sz="1200" b="1"/>
              <a:t>intolerable</a:t>
            </a:r>
            <a:r>
              <a:rPr lang="en-GB" sz="1200"/>
              <a:t> and fighting etc broke out as tensions rose. There were accusations that as it was ‘</a:t>
            </a:r>
            <a:r>
              <a:rPr lang="en-GB" sz="1200" b="1"/>
              <a:t>black poor people mostly affected</a:t>
            </a:r>
            <a:r>
              <a:rPr lang="en-GB" sz="1200"/>
              <a:t>’ the government didn’t care. </a:t>
            </a:r>
            <a:r>
              <a:rPr lang="en-GB" sz="1200" b="1"/>
              <a:t>Looting</a:t>
            </a:r>
            <a:r>
              <a:rPr lang="en-GB" sz="1200"/>
              <a:t> was commonplace. Finally, </a:t>
            </a:r>
            <a:r>
              <a:rPr lang="en-GB" sz="1200" b="1"/>
              <a:t>flood defences</a:t>
            </a:r>
            <a:r>
              <a:rPr lang="en-GB" sz="1200"/>
              <a:t> that were supposed to protect New Orleans </a:t>
            </a:r>
            <a:r>
              <a:rPr lang="en-GB" sz="1200" b="1"/>
              <a:t>failed</a:t>
            </a:r>
            <a:r>
              <a:rPr lang="en-GB" sz="1200"/>
              <a:t> and this actually increased the damage as flood water became trapped </a:t>
            </a:r>
          </a:p>
        </p:txBody>
      </p:sp>
      <p:pic>
        <p:nvPicPr>
          <p:cNvPr id="7182" name="Picture 14" descr="The path of Hurricane Katrina"/>
          <p:cNvPicPr>
            <a:picLocks noChangeAspect="1" noChangeArrowheads="1"/>
          </p:cNvPicPr>
          <p:nvPr/>
        </p:nvPicPr>
        <p:blipFill>
          <a:blip r:embed="rId2" cstate="print"/>
          <a:srcRect/>
          <a:stretch>
            <a:fillRect/>
          </a:stretch>
        </p:blipFill>
        <p:spPr bwMode="auto">
          <a:xfrm>
            <a:off x="323850" y="5164138"/>
            <a:ext cx="2312988" cy="1504950"/>
          </a:xfrm>
          <a:prstGeom prst="rect">
            <a:avLst/>
          </a:prstGeom>
          <a:noFill/>
        </p:spPr>
      </p:pic>
      <p:sp>
        <p:nvSpPr>
          <p:cNvPr id="7183" name="Rectangle 15"/>
          <p:cNvSpPr>
            <a:spLocks noChangeArrowheads="1"/>
          </p:cNvSpPr>
          <p:nvPr/>
        </p:nvSpPr>
        <p:spPr bwMode="auto">
          <a:xfrm>
            <a:off x="2987675" y="981075"/>
            <a:ext cx="3384550" cy="2376488"/>
          </a:xfrm>
          <a:prstGeom prst="rect">
            <a:avLst/>
          </a:prstGeom>
          <a:noFill/>
          <a:ln w="9525">
            <a:solidFill>
              <a:schemeClr val="tx1"/>
            </a:solidFill>
            <a:miter lim="800000"/>
            <a:headEnd/>
            <a:tailEnd/>
          </a:ln>
          <a:effectLst/>
        </p:spPr>
        <p:txBody>
          <a:bodyPr/>
          <a:lstStyle/>
          <a:p>
            <a:pPr algn="ctr"/>
            <a:r>
              <a:rPr lang="en-GB" sz="1200" b="1"/>
              <a:t>Katrina was a category 4 storm.</a:t>
            </a:r>
            <a:r>
              <a:rPr lang="en-GB" sz="1200"/>
              <a:t> </a:t>
            </a:r>
            <a:endParaRPr lang="en-GB" sz="1200" b="1"/>
          </a:p>
          <a:p>
            <a:pPr algn="ctr"/>
            <a:r>
              <a:rPr lang="en-GB" sz="1200" b="1"/>
              <a:t>Storm surges reached over 6 metres in height.</a:t>
            </a:r>
            <a:r>
              <a:rPr lang="en-GB" sz="1200"/>
              <a:t> </a:t>
            </a:r>
          </a:p>
          <a:p>
            <a:pPr algn="ctr"/>
            <a:r>
              <a:rPr lang="en-GB" sz="1200"/>
              <a:t>New Orleans was one of the worst affected areas because it lies below sea level and is protected by </a:t>
            </a:r>
            <a:r>
              <a:rPr lang="en-GB" sz="1200" b="1" i="1"/>
              <a:t>levees</a:t>
            </a:r>
            <a:r>
              <a:rPr lang="en-GB" sz="1200"/>
              <a:t>. </a:t>
            </a:r>
          </a:p>
          <a:p>
            <a:pPr algn="ctr"/>
            <a:r>
              <a:rPr lang="en-GB" sz="1200"/>
              <a:t>People sought refuge in the Superdome stadium. Conditions were unhygienic, and there was a shortage of food and water. </a:t>
            </a:r>
            <a:r>
              <a:rPr lang="en-GB" sz="1200" b="1" i="1"/>
              <a:t>Looting</a:t>
            </a:r>
            <a:r>
              <a:rPr lang="en-GB" sz="1200"/>
              <a:t> was commonplace throughout the city. Tension was high and many felt vulnerable and unsafe.</a:t>
            </a:r>
          </a:p>
        </p:txBody>
      </p:sp>
      <p:sp>
        <p:nvSpPr>
          <p:cNvPr id="7184" name="WordArt 16"/>
          <p:cNvSpPr>
            <a:spLocks noChangeArrowheads="1" noChangeShapeType="1" noTextEdit="1"/>
          </p:cNvSpPr>
          <p:nvPr/>
        </p:nvSpPr>
        <p:spPr bwMode="auto">
          <a:xfrm>
            <a:off x="6659563" y="5805488"/>
            <a:ext cx="2257425" cy="838200"/>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FFFFFF"/>
                </a:solidFill>
                <a:latin typeface="Arial"/>
                <a:cs typeface="Arial"/>
              </a:rPr>
              <a:t>Oil facilities were damaged </a:t>
            </a:r>
          </a:p>
          <a:p>
            <a:pPr algn="ctr"/>
            <a:r>
              <a:rPr lang="en-GB" sz="1400" kern="10">
                <a:ln w="9525">
                  <a:solidFill>
                    <a:srgbClr val="000000"/>
                  </a:solidFill>
                  <a:round/>
                  <a:headEnd/>
                  <a:tailEnd/>
                </a:ln>
                <a:solidFill>
                  <a:srgbClr val="FFFFFF"/>
                </a:solidFill>
                <a:latin typeface="Arial"/>
                <a:cs typeface="Arial"/>
              </a:rPr>
              <a:t>and as a result petrol prices </a:t>
            </a:r>
          </a:p>
          <a:p>
            <a:pPr algn="ctr"/>
            <a:r>
              <a:rPr lang="en-GB" sz="1400" kern="10">
                <a:ln w="9525">
                  <a:solidFill>
                    <a:srgbClr val="000000"/>
                  </a:solidFill>
                  <a:round/>
                  <a:headEnd/>
                  <a:tailEnd/>
                </a:ln>
                <a:solidFill>
                  <a:srgbClr val="FFFFFF"/>
                </a:solidFill>
                <a:latin typeface="Arial"/>
                <a:cs typeface="Arial"/>
              </a:rPr>
              <a:t>rose in the UK and USA.</a:t>
            </a:r>
          </a:p>
        </p:txBody>
      </p:sp>
      <p:sp>
        <p:nvSpPr>
          <p:cNvPr id="7185" name="WordArt 17"/>
          <p:cNvSpPr>
            <a:spLocks noChangeArrowheads="1" noChangeShapeType="1" noTextEdit="1"/>
          </p:cNvSpPr>
          <p:nvPr/>
        </p:nvSpPr>
        <p:spPr bwMode="auto">
          <a:xfrm>
            <a:off x="4427538" y="3573463"/>
            <a:ext cx="1628775" cy="68580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$50 billion in aid was </a:t>
            </a:r>
          </a:p>
          <a:p>
            <a:pPr algn="ctr"/>
            <a:r>
              <a:rPr lang="en-GB" sz="1200" kern="10">
                <a:ln w="9525">
                  <a:solidFill>
                    <a:srgbClr val="000000"/>
                  </a:solidFill>
                  <a:round/>
                  <a:headEnd/>
                  <a:tailEnd/>
                </a:ln>
                <a:solidFill>
                  <a:srgbClr val="FFFFFF"/>
                </a:solidFill>
                <a:latin typeface="Arial"/>
                <a:cs typeface="Arial"/>
              </a:rPr>
              <a:t>given by the government.</a:t>
            </a:r>
          </a:p>
          <a:p>
            <a:pPr algn="ctr"/>
            <a:endParaRPr lang="en-GB" sz="1200" kern="10">
              <a:ln w="9525">
                <a:solidFill>
                  <a:srgbClr val="000000"/>
                </a:solidFill>
                <a:round/>
                <a:headEnd/>
                <a:tailEnd/>
              </a:ln>
              <a:solidFill>
                <a:srgbClr val="FFFFFF"/>
              </a:solidFill>
              <a:latin typeface="Arial"/>
              <a:cs typeface="Arial"/>
            </a:endParaRPr>
          </a:p>
        </p:txBody>
      </p:sp>
      <p:pic>
        <p:nvPicPr>
          <p:cNvPr id="7186" name="Picture 18"/>
          <p:cNvPicPr>
            <a:picLocks noChangeAspect="1" noChangeArrowheads="1"/>
          </p:cNvPicPr>
          <p:nvPr/>
        </p:nvPicPr>
        <p:blipFill>
          <a:blip r:embed="rId3" cstate="print"/>
          <a:srcRect/>
          <a:stretch>
            <a:fillRect/>
          </a:stretch>
        </p:blipFill>
        <p:spPr bwMode="auto">
          <a:xfrm>
            <a:off x="3059113" y="3141663"/>
            <a:ext cx="1008831" cy="11414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2484438" y="260350"/>
            <a:ext cx="3305175" cy="72390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MEDC Volcanic Eruption</a:t>
            </a:r>
          </a:p>
          <a:p>
            <a:pPr algn="ctr"/>
            <a:r>
              <a:rPr lang="en-GB" sz="2000" kern="10">
                <a:ln w="9525">
                  <a:solidFill>
                    <a:srgbClr val="000000"/>
                  </a:solidFill>
                  <a:round/>
                  <a:headEnd/>
                  <a:tailEnd/>
                </a:ln>
                <a:solidFill>
                  <a:srgbClr val="0000FF"/>
                </a:solidFill>
                <a:latin typeface="Arial Black"/>
              </a:rPr>
              <a:t>Mount St Helens, USA 1980</a:t>
            </a:r>
          </a:p>
        </p:txBody>
      </p:sp>
      <p:pic>
        <p:nvPicPr>
          <p:cNvPr id="8198" name="Picture 6" descr="may18_ashmap"/>
          <p:cNvPicPr>
            <a:picLocks noChangeAspect="1" noChangeArrowheads="1"/>
          </p:cNvPicPr>
          <p:nvPr/>
        </p:nvPicPr>
        <p:blipFill>
          <a:blip r:embed="rId2" cstate="print"/>
          <a:srcRect/>
          <a:stretch>
            <a:fillRect/>
          </a:stretch>
        </p:blipFill>
        <p:spPr bwMode="auto">
          <a:xfrm>
            <a:off x="5867400" y="188913"/>
            <a:ext cx="3051175" cy="2078037"/>
          </a:xfrm>
          <a:prstGeom prst="rect">
            <a:avLst/>
          </a:prstGeom>
          <a:noFill/>
        </p:spPr>
      </p:pic>
      <p:sp>
        <p:nvSpPr>
          <p:cNvPr id="8199" name="Rectangle 7"/>
          <p:cNvSpPr>
            <a:spLocks noChangeArrowheads="1"/>
          </p:cNvSpPr>
          <p:nvPr/>
        </p:nvSpPr>
        <p:spPr bwMode="auto">
          <a:xfrm>
            <a:off x="2555875" y="1125538"/>
            <a:ext cx="2951163" cy="3097212"/>
          </a:xfrm>
          <a:prstGeom prst="rect">
            <a:avLst/>
          </a:prstGeom>
          <a:noFill/>
          <a:ln w="9525">
            <a:solidFill>
              <a:schemeClr val="tx1"/>
            </a:solidFill>
            <a:miter lim="800000"/>
            <a:headEnd/>
            <a:tailEnd/>
          </a:ln>
          <a:effectLst/>
        </p:spPr>
        <p:txBody>
          <a:bodyPr lIns="18000"/>
          <a:lstStyle/>
          <a:p>
            <a:pPr marL="342900" indent="-342900" algn="just"/>
            <a:r>
              <a:rPr lang="en-GB" sz="1200"/>
              <a:t>        Mt St Helens was dormant for a long time but small quakes from 1980 suggested that the magma was moving. On March the 18th a quake in the volcano of 4.2 on the Richter scale signalled the volcanoes return to activity. A large “bulge” on the side of the volcano signified a build up of magma. On May 18 at 8:32 a.m., a magnitude 5.1 earthquake centred directly below the north slope triggered that part of the mountain to slide this was on of the largest landslides in history, it moved at around 110 mph and it covered about 24 square miles </a:t>
            </a:r>
          </a:p>
        </p:txBody>
      </p:sp>
      <p:sp>
        <p:nvSpPr>
          <p:cNvPr id="8200" name="Rectangle 8"/>
          <p:cNvSpPr>
            <a:spLocks noChangeArrowheads="1"/>
          </p:cNvSpPr>
          <p:nvPr/>
        </p:nvSpPr>
        <p:spPr bwMode="auto">
          <a:xfrm>
            <a:off x="179388" y="188913"/>
            <a:ext cx="2160587" cy="1368425"/>
          </a:xfrm>
          <a:prstGeom prst="rect">
            <a:avLst/>
          </a:prstGeom>
          <a:noFill/>
          <a:ln w="9525">
            <a:solidFill>
              <a:schemeClr val="tx1"/>
            </a:solidFill>
            <a:miter lim="800000"/>
            <a:headEnd/>
            <a:tailEnd/>
          </a:ln>
          <a:effectLst/>
        </p:spPr>
        <p:txBody>
          <a:bodyPr/>
          <a:lstStyle/>
          <a:p>
            <a:pPr algn="ctr"/>
            <a:r>
              <a:rPr lang="en-GB" sz="1200"/>
              <a:t>Mount St Helens is on the plate boundary between the Juan de Fuca plate and North American plate. When it erupted it permanently changed the surrounding landscape.</a:t>
            </a:r>
          </a:p>
        </p:txBody>
      </p:sp>
      <p:pic>
        <p:nvPicPr>
          <p:cNvPr id="8201" name="Picture 9"/>
          <p:cNvPicPr>
            <a:picLocks noChangeAspect="1" noChangeArrowheads="1"/>
          </p:cNvPicPr>
          <p:nvPr/>
        </p:nvPicPr>
        <p:blipFill>
          <a:blip r:embed="rId3" cstate="print"/>
          <a:srcRect/>
          <a:stretch>
            <a:fillRect/>
          </a:stretch>
        </p:blipFill>
        <p:spPr bwMode="auto">
          <a:xfrm>
            <a:off x="179388" y="4581525"/>
            <a:ext cx="5238750" cy="2038350"/>
          </a:xfrm>
          <a:prstGeom prst="rect">
            <a:avLst/>
          </a:prstGeom>
          <a:noFill/>
        </p:spPr>
      </p:pic>
      <p:sp>
        <p:nvSpPr>
          <p:cNvPr id="8202" name="WordArt 10"/>
          <p:cNvSpPr>
            <a:spLocks noChangeArrowheads="1" noChangeShapeType="1" noTextEdit="1"/>
          </p:cNvSpPr>
          <p:nvPr/>
        </p:nvSpPr>
        <p:spPr bwMode="auto">
          <a:xfrm>
            <a:off x="2484438" y="4292600"/>
            <a:ext cx="2951162" cy="21590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The cost of damage was $3billion </a:t>
            </a:r>
          </a:p>
        </p:txBody>
      </p:sp>
      <p:pic>
        <p:nvPicPr>
          <p:cNvPr id="8203" name="Picture 11"/>
          <p:cNvPicPr>
            <a:picLocks noChangeAspect="1" noChangeArrowheads="1"/>
          </p:cNvPicPr>
          <p:nvPr/>
        </p:nvPicPr>
        <p:blipFill>
          <a:blip r:embed="rId4" cstate="print"/>
          <a:srcRect/>
          <a:stretch>
            <a:fillRect/>
          </a:stretch>
        </p:blipFill>
        <p:spPr bwMode="auto">
          <a:xfrm>
            <a:off x="5435600" y="5157788"/>
            <a:ext cx="3448050" cy="1346200"/>
          </a:xfrm>
          <a:prstGeom prst="rect">
            <a:avLst/>
          </a:prstGeom>
          <a:noFill/>
        </p:spPr>
      </p:pic>
      <p:sp>
        <p:nvSpPr>
          <p:cNvPr id="8204" name="Rectangle 12"/>
          <p:cNvSpPr>
            <a:spLocks noChangeArrowheads="1"/>
          </p:cNvSpPr>
          <p:nvPr/>
        </p:nvSpPr>
        <p:spPr bwMode="auto">
          <a:xfrm>
            <a:off x="179388" y="2781300"/>
            <a:ext cx="2089150" cy="1584325"/>
          </a:xfrm>
          <a:prstGeom prst="rect">
            <a:avLst/>
          </a:prstGeom>
          <a:noFill/>
          <a:ln w="9525">
            <a:solidFill>
              <a:schemeClr val="tx1"/>
            </a:solidFill>
            <a:miter lim="800000"/>
            <a:headEnd/>
            <a:tailEnd/>
          </a:ln>
          <a:effectLst/>
        </p:spPr>
        <p:txBody>
          <a:bodyPr/>
          <a:lstStyle/>
          <a:p>
            <a:pPr algn="ctr"/>
            <a:r>
              <a:rPr lang="en-US" sz="1200"/>
              <a:t>200 homes, 47 bridges, 15 miles of railways and 185 miles of highway were destroyed. U.S. President Jimmy Carter surveyed the damage and stated it looked more desolate than a moonscape. </a:t>
            </a:r>
            <a:endParaRPr lang="en-GB" sz="1200"/>
          </a:p>
        </p:txBody>
      </p:sp>
      <p:sp>
        <p:nvSpPr>
          <p:cNvPr id="8205" name="Rectangle 13"/>
          <p:cNvSpPr>
            <a:spLocks noChangeArrowheads="1"/>
          </p:cNvSpPr>
          <p:nvPr/>
        </p:nvSpPr>
        <p:spPr bwMode="auto">
          <a:xfrm>
            <a:off x="5580063" y="3573463"/>
            <a:ext cx="3240087" cy="1584325"/>
          </a:xfrm>
          <a:prstGeom prst="rect">
            <a:avLst/>
          </a:prstGeom>
          <a:noFill/>
          <a:ln w="9525">
            <a:solidFill>
              <a:schemeClr val="tx1"/>
            </a:solidFill>
            <a:miter lim="800000"/>
            <a:headEnd/>
            <a:tailEnd/>
          </a:ln>
          <a:effectLst/>
        </p:spPr>
        <p:txBody>
          <a:bodyPr/>
          <a:lstStyle/>
          <a:p>
            <a:pPr algn="ctr"/>
            <a:r>
              <a:rPr lang="en-GB" sz="1200"/>
              <a:t>*Large number of wildlife were killed by the blast and the volcanic ash with nothing surviving in the blast zone</a:t>
            </a:r>
            <a:br>
              <a:rPr lang="en-GB" sz="1200"/>
            </a:br>
            <a:r>
              <a:rPr lang="en-GB" sz="1200"/>
              <a:t>* flooding resulting from blocked rivers washed away road and rail bridges</a:t>
            </a:r>
            <a:br>
              <a:rPr lang="en-GB" sz="1200"/>
            </a:br>
            <a:r>
              <a:rPr lang="en-GB" sz="1200"/>
              <a:t>* crops were ruined and livelihoods of loggers were devastated with large areas of trees being flattened like matchsticks </a:t>
            </a:r>
          </a:p>
        </p:txBody>
      </p:sp>
      <p:sp>
        <p:nvSpPr>
          <p:cNvPr id="8206" name="WordArt 14"/>
          <p:cNvSpPr>
            <a:spLocks noChangeArrowheads="1" noChangeShapeType="1" noTextEdit="1"/>
          </p:cNvSpPr>
          <p:nvPr/>
        </p:nvSpPr>
        <p:spPr bwMode="auto">
          <a:xfrm>
            <a:off x="250825" y="1700213"/>
            <a:ext cx="2089150" cy="865187"/>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This was a catastrophic</a:t>
            </a:r>
          </a:p>
          <a:p>
            <a:pPr algn="ctr"/>
            <a:r>
              <a:rPr lang="en-GB" sz="1200" kern="10">
                <a:ln w="9525">
                  <a:solidFill>
                    <a:srgbClr val="000000"/>
                  </a:solidFill>
                  <a:round/>
                  <a:headEnd/>
                  <a:tailEnd/>
                </a:ln>
                <a:solidFill>
                  <a:srgbClr val="FFFFFF"/>
                </a:solidFill>
                <a:latin typeface="Arial"/>
                <a:cs typeface="Arial"/>
              </a:rPr>
              <a:t> eruption, the biggest and</a:t>
            </a:r>
          </a:p>
          <a:p>
            <a:pPr algn="ctr"/>
            <a:r>
              <a:rPr lang="en-GB" sz="1200" kern="10">
                <a:ln w="9525">
                  <a:solidFill>
                    <a:srgbClr val="000000"/>
                  </a:solidFill>
                  <a:round/>
                  <a:headEnd/>
                  <a:tailEnd/>
                </a:ln>
                <a:solidFill>
                  <a:srgbClr val="FFFFFF"/>
                </a:solidFill>
                <a:latin typeface="Arial"/>
                <a:cs typeface="Arial"/>
              </a:rPr>
              <a:t> worst eruption ever to </a:t>
            </a:r>
          </a:p>
          <a:p>
            <a:pPr algn="ctr"/>
            <a:r>
              <a:rPr lang="en-GB" sz="1200" kern="10">
                <a:ln w="9525">
                  <a:solidFill>
                    <a:srgbClr val="000000"/>
                  </a:solidFill>
                  <a:round/>
                  <a:headEnd/>
                  <a:tailEnd/>
                </a:ln>
                <a:solidFill>
                  <a:srgbClr val="FFFFFF"/>
                </a:solidFill>
                <a:latin typeface="Arial"/>
                <a:cs typeface="Arial"/>
              </a:rPr>
              <a:t>hit the USA.</a:t>
            </a:r>
          </a:p>
        </p:txBody>
      </p:sp>
      <p:sp>
        <p:nvSpPr>
          <p:cNvPr id="8207" name="WordArt 15"/>
          <p:cNvSpPr>
            <a:spLocks noChangeArrowheads="1" noChangeShapeType="1" noTextEdit="1"/>
          </p:cNvSpPr>
          <p:nvPr/>
        </p:nvSpPr>
        <p:spPr bwMode="auto">
          <a:xfrm>
            <a:off x="6156325" y="2349500"/>
            <a:ext cx="2305050" cy="107950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400 metres was blown off the top of</a:t>
            </a:r>
          </a:p>
          <a:p>
            <a:pPr algn="ctr"/>
            <a:r>
              <a:rPr lang="en-GB" sz="1200" kern="10">
                <a:ln w="9525">
                  <a:solidFill>
                    <a:srgbClr val="000000"/>
                  </a:solidFill>
                  <a:round/>
                  <a:headEnd/>
                  <a:tailEnd/>
                </a:ln>
                <a:solidFill>
                  <a:srgbClr val="FFFFFF"/>
                </a:solidFill>
                <a:latin typeface="Arial"/>
                <a:cs typeface="Arial"/>
              </a:rPr>
              <a:t> the mountain and a one mile horse</a:t>
            </a:r>
          </a:p>
          <a:p>
            <a:pPr algn="ctr"/>
            <a:r>
              <a:rPr lang="en-GB" sz="1200" kern="10">
                <a:ln w="9525">
                  <a:solidFill>
                    <a:srgbClr val="000000"/>
                  </a:solidFill>
                  <a:round/>
                  <a:headEnd/>
                  <a:tailEnd/>
                </a:ln>
                <a:solidFill>
                  <a:srgbClr val="FFFFFF"/>
                </a:solidFill>
                <a:latin typeface="Arial"/>
                <a:cs typeface="Arial"/>
              </a:rPr>
              <a:t> shoe-shaped crater was left that</a:t>
            </a:r>
          </a:p>
          <a:p>
            <a:pPr algn="ctr"/>
            <a:r>
              <a:rPr lang="en-GB" sz="1200" kern="10">
                <a:ln w="9525">
                  <a:solidFill>
                    <a:srgbClr val="000000"/>
                  </a:solidFill>
                  <a:round/>
                  <a:headEnd/>
                  <a:tailEnd/>
                </a:ln>
                <a:solidFill>
                  <a:srgbClr val="FFFFFF"/>
                </a:solidFill>
                <a:latin typeface="Arial"/>
                <a:cs typeface="Arial"/>
              </a:rPr>
              <a:t> was 500m deep.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icon, blue, geography, globe, map, world, pla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960927"/>
            <a:ext cx="4943872" cy="49361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46061" y="692696"/>
            <a:ext cx="6699206" cy="4297890"/>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Braunton</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Academy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1559387" y="2420888"/>
            <a:ext cx="12310101" cy="3890665"/>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GCSE GEOGRAPHY CASE STUDIES</a:t>
            </a:r>
            <a:endParaRPr lang="en-GB"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rot="20719816">
            <a:off x="335207" y="3044279"/>
            <a:ext cx="8473603" cy="769441"/>
          </a:xfrm>
          <a:prstGeom prst="rect">
            <a:avLst/>
          </a:prstGeom>
          <a:solidFill>
            <a:srgbClr val="00B05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POPULATION &amp; SETTLEMENT</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092652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2" name="Picture 16" descr="volcano-clipart-3"/>
          <p:cNvPicPr>
            <a:picLocks noChangeAspect="1" noChangeArrowheads="1"/>
          </p:cNvPicPr>
          <p:nvPr/>
        </p:nvPicPr>
        <p:blipFill>
          <a:blip r:embed="rId2" cstate="print"/>
          <a:srcRect/>
          <a:stretch>
            <a:fillRect/>
          </a:stretch>
        </p:blipFill>
        <p:spPr bwMode="auto">
          <a:xfrm>
            <a:off x="4500563" y="3757613"/>
            <a:ext cx="1150937" cy="1146175"/>
          </a:xfrm>
          <a:prstGeom prst="rect">
            <a:avLst/>
          </a:prstGeom>
          <a:noFill/>
        </p:spPr>
      </p:pic>
      <p:sp>
        <p:nvSpPr>
          <p:cNvPr id="9220" name="WordArt 4"/>
          <p:cNvSpPr>
            <a:spLocks noChangeArrowheads="1" noChangeShapeType="1" noTextEdit="1"/>
          </p:cNvSpPr>
          <p:nvPr/>
        </p:nvSpPr>
        <p:spPr bwMode="auto">
          <a:xfrm>
            <a:off x="395288" y="188913"/>
            <a:ext cx="4103687" cy="792162"/>
          </a:xfrm>
          <a:prstGeom prst="rect">
            <a:avLst/>
          </a:prstGeom>
        </p:spPr>
        <p:txBody>
          <a:bodyPr wrap="none" fromWordArt="1">
            <a:prstTxWarp prst="textPlain">
              <a:avLst>
                <a:gd name="adj" fmla="val 50000"/>
              </a:avLst>
            </a:prstTxWarp>
          </a:bodyPr>
          <a:lstStyle/>
          <a:p>
            <a:pPr algn="ctr"/>
            <a:r>
              <a:rPr lang="es-ES" sz="2000" kern="10">
                <a:ln w="9525">
                  <a:solidFill>
                    <a:srgbClr val="000000"/>
                  </a:solidFill>
                  <a:round/>
                  <a:headEnd/>
                  <a:tailEnd/>
                </a:ln>
                <a:solidFill>
                  <a:srgbClr val="0000FF"/>
                </a:solidFill>
                <a:latin typeface="Arial Black"/>
              </a:rPr>
              <a:t>LEDC Volcanic Eruption</a:t>
            </a:r>
          </a:p>
          <a:p>
            <a:pPr algn="ctr"/>
            <a:r>
              <a:rPr lang="es-ES" sz="2000" kern="10">
                <a:ln w="9525">
                  <a:solidFill>
                    <a:srgbClr val="000000"/>
                  </a:solidFill>
                  <a:round/>
                  <a:headEnd/>
                  <a:tailEnd/>
                </a:ln>
                <a:solidFill>
                  <a:srgbClr val="0000FF"/>
                </a:solidFill>
                <a:latin typeface="Arial Black"/>
              </a:rPr>
              <a:t>Nevado Del Ruiz, Colombia 1984</a:t>
            </a:r>
            <a:endParaRPr lang="en-GB" sz="2000" kern="10">
              <a:ln w="9525">
                <a:solidFill>
                  <a:srgbClr val="000000"/>
                </a:solidFill>
                <a:round/>
                <a:headEnd/>
                <a:tailEnd/>
              </a:ln>
              <a:solidFill>
                <a:srgbClr val="0000FF"/>
              </a:solidFill>
              <a:latin typeface="Arial Black"/>
            </a:endParaRPr>
          </a:p>
        </p:txBody>
      </p:sp>
      <p:sp>
        <p:nvSpPr>
          <p:cNvPr id="9221" name="Rectangle 5"/>
          <p:cNvSpPr>
            <a:spLocks noChangeArrowheads="1"/>
          </p:cNvSpPr>
          <p:nvPr/>
        </p:nvSpPr>
        <p:spPr bwMode="auto">
          <a:xfrm>
            <a:off x="179388" y="1125538"/>
            <a:ext cx="2808287" cy="1439862"/>
          </a:xfrm>
          <a:prstGeom prst="rect">
            <a:avLst/>
          </a:prstGeom>
          <a:noFill/>
          <a:ln w="9525">
            <a:solidFill>
              <a:schemeClr val="tx1"/>
            </a:solidFill>
            <a:miter lim="800000"/>
            <a:headEnd/>
            <a:tailEnd/>
          </a:ln>
          <a:effectLst/>
        </p:spPr>
        <p:txBody>
          <a:bodyPr/>
          <a:lstStyle/>
          <a:p>
            <a:pPr algn="ctr">
              <a:lnSpc>
                <a:spcPct val="95000"/>
              </a:lnSpc>
            </a:pPr>
            <a:r>
              <a:rPr lang="en-US" sz="1200"/>
              <a:t>The worst-affected was the town of Armero. It was virtually destroyed - buried by mud and rubble swept down on to it. The fatal eruption happened during the night when most of the town's 27,000 residents were in bed.</a:t>
            </a:r>
            <a:r>
              <a:rPr lang="en-US"/>
              <a:t>  </a:t>
            </a:r>
            <a:r>
              <a:rPr lang="en-GB"/>
              <a:t> </a:t>
            </a:r>
          </a:p>
        </p:txBody>
      </p:sp>
      <p:sp>
        <p:nvSpPr>
          <p:cNvPr id="9222" name="WordArt 6"/>
          <p:cNvSpPr>
            <a:spLocks noChangeArrowheads="1" noChangeShapeType="1" noTextEdit="1"/>
          </p:cNvSpPr>
          <p:nvPr/>
        </p:nvSpPr>
        <p:spPr bwMode="auto">
          <a:xfrm>
            <a:off x="3203575" y="1989138"/>
            <a:ext cx="2374900" cy="1223962"/>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There were some warnings of increased</a:t>
            </a:r>
          </a:p>
          <a:p>
            <a:pPr algn="ctr"/>
            <a:r>
              <a:rPr lang="en-GB" sz="1200" kern="10">
                <a:ln w="9525">
                  <a:solidFill>
                    <a:srgbClr val="000000"/>
                  </a:solidFill>
                  <a:round/>
                  <a:headEnd/>
                  <a:tailEnd/>
                </a:ln>
                <a:solidFill>
                  <a:srgbClr val="FFFFFF"/>
                </a:solidFill>
                <a:latin typeface="Arial"/>
                <a:cs typeface="Arial"/>
              </a:rPr>
              <a:t> activity - in recent months there had been </a:t>
            </a:r>
          </a:p>
          <a:p>
            <a:pPr algn="ctr"/>
            <a:r>
              <a:rPr lang="en-GB" sz="1200" kern="10">
                <a:ln w="9525">
                  <a:solidFill>
                    <a:srgbClr val="000000"/>
                  </a:solidFill>
                  <a:round/>
                  <a:headEnd/>
                  <a:tailEnd/>
                </a:ln>
                <a:solidFill>
                  <a:srgbClr val="FFFFFF"/>
                </a:solidFill>
                <a:latin typeface="Arial"/>
                <a:cs typeface="Arial"/>
              </a:rPr>
              <a:t> rumblings from the crater, but the </a:t>
            </a:r>
          </a:p>
          <a:p>
            <a:pPr algn="ctr"/>
            <a:r>
              <a:rPr lang="en-GB" sz="1200" kern="10">
                <a:ln w="9525">
                  <a:solidFill>
                    <a:srgbClr val="000000"/>
                  </a:solidFill>
                  <a:round/>
                  <a:headEnd/>
                  <a:tailEnd/>
                </a:ln>
                <a:solidFill>
                  <a:srgbClr val="FFFFFF"/>
                </a:solidFill>
                <a:latin typeface="Arial"/>
                <a:cs typeface="Arial"/>
              </a:rPr>
              <a:t>authorities had told Armero residents it </a:t>
            </a:r>
          </a:p>
          <a:p>
            <a:pPr algn="ctr"/>
            <a:r>
              <a:rPr lang="en-GB" sz="1200" kern="10">
                <a:ln w="9525">
                  <a:solidFill>
                    <a:srgbClr val="000000"/>
                  </a:solidFill>
                  <a:round/>
                  <a:headEnd/>
                  <a:tailEnd/>
                </a:ln>
                <a:solidFill>
                  <a:srgbClr val="FFFFFF"/>
                </a:solidFill>
                <a:latin typeface="Arial"/>
                <a:cs typeface="Arial"/>
              </a:rPr>
              <a:t>was safe to remain in the city</a:t>
            </a:r>
          </a:p>
        </p:txBody>
      </p:sp>
      <p:sp>
        <p:nvSpPr>
          <p:cNvPr id="9223" name="Rectangle 7"/>
          <p:cNvSpPr>
            <a:spLocks noChangeArrowheads="1"/>
          </p:cNvSpPr>
          <p:nvPr/>
        </p:nvSpPr>
        <p:spPr bwMode="auto">
          <a:xfrm>
            <a:off x="3132138" y="1125538"/>
            <a:ext cx="2447925" cy="720725"/>
          </a:xfrm>
          <a:prstGeom prst="rect">
            <a:avLst/>
          </a:prstGeom>
          <a:noFill/>
          <a:ln w="9525">
            <a:solidFill>
              <a:schemeClr val="tx1"/>
            </a:solidFill>
            <a:miter lim="800000"/>
            <a:headEnd/>
            <a:tailEnd/>
          </a:ln>
          <a:effectLst/>
        </p:spPr>
        <p:txBody>
          <a:bodyPr/>
          <a:lstStyle/>
          <a:p>
            <a:pPr algn="ctr"/>
            <a:r>
              <a:rPr lang="en-US" sz="1200"/>
              <a:t>An evacuation was ordered but abandoned when the volcano went quiet. </a:t>
            </a:r>
            <a:endParaRPr lang="en-GB" sz="1200"/>
          </a:p>
        </p:txBody>
      </p:sp>
      <p:sp>
        <p:nvSpPr>
          <p:cNvPr id="9224" name="Rectangle 8"/>
          <p:cNvSpPr>
            <a:spLocks noChangeArrowheads="1"/>
          </p:cNvSpPr>
          <p:nvPr/>
        </p:nvSpPr>
        <p:spPr bwMode="auto">
          <a:xfrm>
            <a:off x="5435600" y="2997200"/>
            <a:ext cx="3457575" cy="792163"/>
          </a:xfrm>
          <a:prstGeom prst="rect">
            <a:avLst/>
          </a:prstGeom>
          <a:noFill/>
          <a:ln w="9525">
            <a:solidFill>
              <a:schemeClr val="tx1"/>
            </a:solidFill>
            <a:miter lim="800000"/>
            <a:headEnd/>
            <a:tailEnd/>
          </a:ln>
          <a:effectLst/>
        </p:spPr>
        <p:txBody>
          <a:bodyPr/>
          <a:lstStyle/>
          <a:p>
            <a:pPr algn="ctr"/>
            <a:r>
              <a:rPr lang="en-US" sz="1200"/>
              <a:t>The Colombian government has appealed to the United Nations for help. </a:t>
            </a:r>
          </a:p>
          <a:p>
            <a:pPr algn="ctr"/>
            <a:r>
              <a:rPr lang="en-US" sz="1200"/>
              <a:t>However, rescue efforts are being hampered by fallen bridges and impassable roads</a:t>
            </a:r>
            <a:r>
              <a:rPr lang="en-GB" sz="1200"/>
              <a:t>.</a:t>
            </a:r>
          </a:p>
        </p:txBody>
      </p:sp>
      <p:sp>
        <p:nvSpPr>
          <p:cNvPr id="9225" name="Rectangle 9"/>
          <p:cNvSpPr>
            <a:spLocks noChangeArrowheads="1"/>
          </p:cNvSpPr>
          <p:nvPr/>
        </p:nvSpPr>
        <p:spPr bwMode="auto">
          <a:xfrm>
            <a:off x="179388" y="2781300"/>
            <a:ext cx="1655762" cy="3527425"/>
          </a:xfrm>
          <a:prstGeom prst="rect">
            <a:avLst/>
          </a:prstGeom>
          <a:noFill/>
          <a:ln w="9525">
            <a:solidFill>
              <a:schemeClr val="tx1"/>
            </a:solidFill>
            <a:miter lim="800000"/>
            <a:headEnd/>
            <a:tailEnd/>
          </a:ln>
          <a:effectLst/>
        </p:spPr>
        <p:txBody>
          <a:bodyPr/>
          <a:lstStyle/>
          <a:p>
            <a:pPr algn="ctr"/>
            <a:r>
              <a:rPr lang="en-GB" sz="1200"/>
              <a:t>-Pumice fragments and ash from side of vent.</a:t>
            </a:r>
          </a:p>
          <a:p>
            <a:pPr algn="ctr"/>
            <a:r>
              <a:rPr lang="en-GB" sz="1200"/>
              <a:t>-Lava erupted from summit crater accompanied by heavy rainfall.</a:t>
            </a:r>
          </a:p>
          <a:p>
            <a:pPr algn="ctr"/>
            <a:r>
              <a:rPr lang="en-GB" sz="1200"/>
              <a:t>-Hot ash and rocks transported by pyroclastic flows of clouds of gas and ash.</a:t>
            </a:r>
          </a:p>
          <a:p>
            <a:pPr algn="ctr"/>
            <a:r>
              <a:rPr lang="en-GB" sz="1200"/>
              <a:t>-Rapid snow melting causing floods to sweep loose debris and soil to create hot lahars down the mountain.</a:t>
            </a:r>
          </a:p>
        </p:txBody>
      </p:sp>
      <p:pic>
        <p:nvPicPr>
          <p:cNvPr id="9226" name="Picture 10"/>
          <p:cNvPicPr>
            <a:picLocks noChangeAspect="1" noChangeArrowheads="1"/>
          </p:cNvPicPr>
          <p:nvPr/>
        </p:nvPicPr>
        <p:blipFill>
          <a:blip r:embed="rId3" cstate="print"/>
          <a:srcRect/>
          <a:stretch>
            <a:fillRect/>
          </a:stretch>
        </p:blipFill>
        <p:spPr bwMode="auto">
          <a:xfrm>
            <a:off x="4371975" y="4941888"/>
            <a:ext cx="4772025" cy="1592262"/>
          </a:xfrm>
          <a:prstGeom prst="rect">
            <a:avLst/>
          </a:prstGeom>
          <a:noFill/>
        </p:spPr>
      </p:pic>
      <p:sp>
        <p:nvSpPr>
          <p:cNvPr id="9227" name="WordArt 11"/>
          <p:cNvSpPr>
            <a:spLocks noChangeArrowheads="1" noChangeShapeType="1" noTextEdit="1"/>
          </p:cNvSpPr>
          <p:nvPr/>
        </p:nvSpPr>
        <p:spPr bwMode="auto">
          <a:xfrm>
            <a:off x="6227763" y="3860800"/>
            <a:ext cx="2160587" cy="936625"/>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Eruption cost Columbia</a:t>
            </a:r>
          </a:p>
          <a:p>
            <a:pPr algn="ctr"/>
            <a:r>
              <a:rPr lang="en-GB" sz="1200" kern="10">
                <a:ln w="9525">
                  <a:solidFill>
                    <a:srgbClr val="000000"/>
                  </a:solidFill>
                  <a:round/>
                  <a:headEnd/>
                  <a:tailEnd/>
                </a:ln>
                <a:solidFill>
                  <a:srgbClr val="FFFFFF"/>
                </a:solidFill>
                <a:latin typeface="Arial"/>
                <a:cs typeface="Arial"/>
              </a:rPr>
              <a:t> US $7.7 billion – 20% of </a:t>
            </a:r>
          </a:p>
          <a:p>
            <a:pPr algn="ctr"/>
            <a:r>
              <a:rPr lang="en-GB" sz="1200" kern="10">
                <a:ln w="9525">
                  <a:solidFill>
                    <a:srgbClr val="000000"/>
                  </a:solidFill>
                  <a:round/>
                  <a:headEnd/>
                  <a:tailEnd/>
                </a:ln>
                <a:solidFill>
                  <a:srgbClr val="FFFFFF"/>
                </a:solidFill>
                <a:latin typeface="Arial"/>
                <a:cs typeface="Arial"/>
              </a:rPr>
              <a:t>the country’s GDP at</a:t>
            </a:r>
          </a:p>
          <a:p>
            <a:pPr algn="ctr"/>
            <a:r>
              <a:rPr lang="en-GB" sz="1200" kern="10">
                <a:ln w="9525">
                  <a:solidFill>
                    <a:srgbClr val="000000"/>
                  </a:solidFill>
                  <a:round/>
                  <a:headEnd/>
                  <a:tailEnd/>
                </a:ln>
                <a:solidFill>
                  <a:srgbClr val="FFFFFF"/>
                </a:solidFill>
                <a:latin typeface="Arial"/>
                <a:cs typeface="Arial"/>
              </a:rPr>
              <a:t>the time.</a:t>
            </a:r>
          </a:p>
        </p:txBody>
      </p:sp>
      <p:pic>
        <p:nvPicPr>
          <p:cNvPr id="9228" name="Picture 12"/>
          <p:cNvPicPr>
            <a:picLocks noChangeAspect="1" noChangeArrowheads="1"/>
          </p:cNvPicPr>
          <p:nvPr/>
        </p:nvPicPr>
        <p:blipFill>
          <a:blip r:embed="rId4" cstate="print"/>
          <a:srcRect/>
          <a:stretch>
            <a:fillRect/>
          </a:stretch>
        </p:blipFill>
        <p:spPr bwMode="auto">
          <a:xfrm>
            <a:off x="5651500" y="188913"/>
            <a:ext cx="3243263" cy="2717800"/>
          </a:xfrm>
          <a:prstGeom prst="rect">
            <a:avLst/>
          </a:prstGeom>
          <a:noFill/>
        </p:spPr>
      </p:pic>
      <p:pic>
        <p:nvPicPr>
          <p:cNvPr id="9230" name="Picture 14"/>
          <p:cNvPicPr>
            <a:picLocks noChangeAspect="1" noChangeArrowheads="1"/>
          </p:cNvPicPr>
          <p:nvPr/>
        </p:nvPicPr>
        <p:blipFill>
          <a:blip r:embed="rId5" cstate="print"/>
          <a:srcRect/>
          <a:stretch>
            <a:fillRect/>
          </a:stretch>
        </p:blipFill>
        <p:spPr bwMode="auto">
          <a:xfrm>
            <a:off x="1908175" y="3213100"/>
            <a:ext cx="2408238" cy="34004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 name="Picture 20" descr="ANd9GcR4c8S86FY8sJd4tTZpV1l-2DYMLlqvjc6gdT1WMw2AMvhEY8Yc"/>
          <p:cNvPicPr>
            <a:picLocks noChangeAspect="1" noChangeArrowheads="1"/>
          </p:cNvPicPr>
          <p:nvPr/>
        </p:nvPicPr>
        <p:blipFill>
          <a:blip r:embed="rId2" cstate="print"/>
          <a:srcRect/>
          <a:stretch>
            <a:fillRect/>
          </a:stretch>
        </p:blipFill>
        <p:spPr bwMode="auto">
          <a:xfrm>
            <a:off x="5292725" y="4076700"/>
            <a:ext cx="865188" cy="1338263"/>
          </a:xfrm>
          <a:prstGeom prst="rect">
            <a:avLst/>
          </a:prstGeom>
          <a:noFill/>
        </p:spPr>
      </p:pic>
      <p:pic>
        <p:nvPicPr>
          <p:cNvPr id="10247" name="Picture 7" descr="Haitian_eq_map"/>
          <p:cNvPicPr>
            <a:picLocks noChangeAspect="1" noChangeArrowheads="1"/>
          </p:cNvPicPr>
          <p:nvPr/>
        </p:nvPicPr>
        <p:blipFill>
          <a:blip r:embed="rId3" cstate="print"/>
          <a:srcRect/>
          <a:stretch>
            <a:fillRect/>
          </a:stretch>
        </p:blipFill>
        <p:spPr bwMode="auto">
          <a:xfrm>
            <a:off x="250825" y="0"/>
            <a:ext cx="3455988" cy="2406650"/>
          </a:xfrm>
          <a:prstGeom prst="rect">
            <a:avLst/>
          </a:prstGeom>
          <a:noFill/>
        </p:spPr>
      </p:pic>
      <p:sp>
        <p:nvSpPr>
          <p:cNvPr id="10244" name="WordArt 4"/>
          <p:cNvSpPr>
            <a:spLocks noChangeArrowheads="1" noChangeShapeType="1" noTextEdit="1"/>
          </p:cNvSpPr>
          <p:nvPr/>
        </p:nvSpPr>
        <p:spPr bwMode="auto">
          <a:xfrm>
            <a:off x="3003694" y="188913"/>
            <a:ext cx="3305175" cy="723900"/>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0000FF"/>
                </a:solidFill>
                <a:latin typeface="Arial Black"/>
              </a:rPr>
              <a:t>LEDC Earthquake </a:t>
            </a:r>
          </a:p>
          <a:p>
            <a:pPr algn="ctr"/>
            <a:r>
              <a:rPr lang="en-GB" sz="2000" kern="10" dirty="0">
                <a:ln w="9525">
                  <a:solidFill>
                    <a:srgbClr val="000000"/>
                  </a:solidFill>
                  <a:round/>
                  <a:headEnd/>
                  <a:tailEnd/>
                </a:ln>
                <a:solidFill>
                  <a:srgbClr val="0000FF"/>
                </a:solidFill>
                <a:latin typeface="Arial Black"/>
              </a:rPr>
              <a:t>Haiti 2010</a:t>
            </a:r>
          </a:p>
        </p:txBody>
      </p:sp>
      <p:sp>
        <p:nvSpPr>
          <p:cNvPr id="4" name="Text Box 5"/>
          <p:cNvSpPr txBox="1">
            <a:spLocks noChangeArrowheads="1"/>
          </p:cNvSpPr>
          <p:nvPr/>
        </p:nvSpPr>
        <p:spPr bwMode="auto">
          <a:xfrm>
            <a:off x="6372225" y="188913"/>
            <a:ext cx="2519363" cy="1165225"/>
          </a:xfrm>
          <a:prstGeom prst="rect">
            <a:avLst/>
          </a:prstGeom>
          <a:noFill/>
          <a:ln w="9525">
            <a:solidFill>
              <a:schemeClr val="tx1"/>
            </a:solidFill>
            <a:miter lim="800000"/>
            <a:headEnd/>
            <a:tailEnd/>
          </a:ln>
        </p:spPr>
        <p:txBody>
          <a:bodyPr>
            <a:spAutoFit/>
          </a:bodyPr>
          <a:lstStyle/>
          <a:p>
            <a:pPr>
              <a:spcBef>
                <a:spcPct val="50000"/>
              </a:spcBef>
            </a:pPr>
            <a:r>
              <a:rPr lang="en-GB" sz="1400">
                <a:latin typeface="Comic Sans MS" pitchFamily="66" charset="0"/>
              </a:rPr>
              <a:t>The country is located on a conservative plate boundary between the Caribbean Plate and the North American Plate.</a:t>
            </a:r>
            <a:endParaRPr lang="en-US" sz="1400">
              <a:latin typeface="Comic Sans MS" pitchFamily="66" charset="0"/>
            </a:endParaRPr>
          </a:p>
        </p:txBody>
      </p:sp>
      <p:sp>
        <p:nvSpPr>
          <p:cNvPr id="5" name="Text Box 6"/>
          <p:cNvSpPr txBox="1">
            <a:spLocks noChangeArrowheads="1"/>
          </p:cNvSpPr>
          <p:nvPr/>
        </p:nvSpPr>
        <p:spPr bwMode="auto">
          <a:xfrm>
            <a:off x="3276600" y="1557338"/>
            <a:ext cx="2879725" cy="649287"/>
          </a:xfrm>
          <a:prstGeom prst="rect">
            <a:avLst/>
          </a:prstGeom>
          <a:noFill/>
          <a:ln w="9525">
            <a:solidFill>
              <a:schemeClr val="tx1"/>
            </a:solidFill>
            <a:miter lim="800000"/>
            <a:headEnd/>
            <a:tailEnd/>
          </a:ln>
        </p:spPr>
        <p:txBody>
          <a:bodyPr>
            <a:spAutoFit/>
          </a:bodyPr>
          <a:lstStyle/>
          <a:p>
            <a:pPr algn="ctr">
              <a:spcBef>
                <a:spcPct val="50000"/>
              </a:spcBef>
            </a:pPr>
            <a:r>
              <a:rPr lang="en-GB" sz="1200">
                <a:latin typeface="Comic Sans MS" pitchFamily="66" charset="0"/>
              </a:rPr>
              <a:t>3 Million people live in Port au Prince with the majority living in slum conditions after rapid urbanisation.</a:t>
            </a:r>
            <a:endParaRPr lang="en-US" sz="1200">
              <a:latin typeface="Comic Sans MS" pitchFamily="66" charset="0"/>
            </a:endParaRPr>
          </a:p>
        </p:txBody>
      </p:sp>
      <p:sp>
        <p:nvSpPr>
          <p:cNvPr id="8" name="Text Box 5"/>
          <p:cNvSpPr txBox="1">
            <a:spLocks noChangeArrowheads="1"/>
          </p:cNvSpPr>
          <p:nvPr/>
        </p:nvSpPr>
        <p:spPr bwMode="auto">
          <a:xfrm>
            <a:off x="6372225" y="1484313"/>
            <a:ext cx="2592388" cy="1379537"/>
          </a:xfrm>
          <a:prstGeom prst="rect">
            <a:avLst/>
          </a:prstGeom>
          <a:noFill/>
          <a:ln w="9525">
            <a:solidFill>
              <a:schemeClr val="tx1"/>
            </a:solidFill>
            <a:miter lim="800000"/>
            <a:headEnd/>
            <a:tailEnd/>
          </a:ln>
        </p:spPr>
        <p:txBody>
          <a:bodyPr>
            <a:spAutoFit/>
          </a:bodyPr>
          <a:lstStyle/>
          <a:p>
            <a:pPr algn="ctr">
              <a:spcBef>
                <a:spcPct val="50000"/>
              </a:spcBef>
            </a:pPr>
            <a:r>
              <a:rPr lang="en-GB" sz="1200" b="1">
                <a:latin typeface="Comic Sans MS" pitchFamily="66" charset="0"/>
              </a:rPr>
              <a:t>The poorest country in the western hemisphere. GDP is 143/227. 66% of the population of Haiti earn less than £1 a day with 56% of the population classed as “extremely poor”</a:t>
            </a:r>
            <a:endParaRPr lang="en-US" sz="1200" b="1">
              <a:latin typeface="Comic Sans MS" pitchFamily="66" charset="0"/>
            </a:endParaRPr>
          </a:p>
        </p:txBody>
      </p:sp>
      <p:pic>
        <p:nvPicPr>
          <p:cNvPr id="10251" name="Picture 11"/>
          <p:cNvPicPr>
            <a:picLocks noChangeAspect="1" noChangeArrowheads="1"/>
          </p:cNvPicPr>
          <p:nvPr/>
        </p:nvPicPr>
        <p:blipFill>
          <a:blip r:embed="rId4" cstate="print"/>
          <a:srcRect/>
          <a:stretch>
            <a:fillRect/>
          </a:stretch>
        </p:blipFill>
        <p:spPr bwMode="auto">
          <a:xfrm>
            <a:off x="250825" y="2420938"/>
            <a:ext cx="3313113" cy="2168525"/>
          </a:xfrm>
          <a:prstGeom prst="rect">
            <a:avLst/>
          </a:prstGeom>
          <a:noFill/>
        </p:spPr>
      </p:pic>
      <p:pic>
        <p:nvPicPr>
          <p:cNvPr id="10252" name="Picture 12"/>
          <p:cNvPicPr>
            <a:picLocks noChangeAspect="1" noChangeArrowheads="1"/>
          </p:cNvPicPr>
          <p:nvPr/>
        </p:nvPicPr>
        <p:blipFill>
          <a:blip r:embed="rId5" cstate="print"/>
          <a:srcRect/>
          <a:stretch>
            <a:fillRect/>
          </a:stretch>
        </p:blipFill>
        <p:spPr bwMode="auto">
          <a:xfrm>
            <a:off x="2051050" y="4365625"/>
            <a:ext cx="3328988" cy="2228850"/>
          </a:xfrm>
          <a:prstGeom prst="rect">
            <a:avLst/>
          </a:prstGeom>
          <a:noFill/>
        </p:spPr>
      </p:pic>
      <p:sp>
        <p:nvSpPr>
          <p:cNvPr id="10253" name="Rectangle 13"/>
          <p:cNvSpPr>
            <a:spLocks noChangeArrowheads="1"/>
          </p:cNvSpPr>
          <p:nvPr/>
        </p:nvSpPr>
        <p:spPr bwMode="auto">
          <a:xfrm>
            <a:off x="179388" y="4581525"/>
            <a:ext cx="1728787" cy="863600"/>
          </a:xfrm>
          <a:prstGeom prst="rect">
            <a:avLst/>
          </a:prstGeom>
          <a:noFill/>
          <a:ln w="9525">
            <a:solidFill>
              <a:schemeClr val="tx1"/>
            </a:solidFill>
            <a:miter lim="800000"/>
            <a:headEnd/>
            <a:tailEnd/>
          </a:ln>
          <a:effectLst/>
        </p:spPr>
        <p:txBody>
          <a:bodyPr/>
          <a:lstStyle/>
          <a:p>
            <a:pPr algn="ctr"/>
            <a:r>
              <a:rPr lang="en-GB" sz="1200">
                <a:latin typeface="Comic Sans MS" pitchFamily="66" charset="0"/>
              </a:rPr>
              <a:t>In early January 2010 the </a:t>
            </a:r>
            <a:r>
              <a:rPr lang="en-GB" sz="1200">
                <a:latin typeface="Comic Sans MS" pitchFamily="66" charset="0"/>
                <a:hlinkClick r:id="rId6" tooltip="EU"/>
              </a:rPr>
              <a:t>EU</a:t>
            </a:r>
            <a:r>
              <a:rPr lang="en-GB" sz="1200">
                <a:latin typeface="Comic Sans MS" pitchFamily="66" charset="0"/>
              </a:rPr>
              <a:t> released €3 m in emergency funding.</a:t>
            </a:r>
          </a:p>
        </p:txBody>
      </p:sp>
      <p:sp>
        <p:nvSpPr>
          <p:cNvPr id="10254" name="Rectangle 14"/>
          <p:cNvSpPr>
            <a:spLocks noChangeArrowheads="1"/>
          </p:cNvSpPr>
          <p:nvPr/>
        </p:nvSpPr>
        <p:spPr bwMode="auto">
          <a:xfrm>
            <a:off x="179388" y="5589588"/>
            <a:ext cx="1728787" cy="1008062"/>
          </a:xfrm>
          <a:prstGeom prst="rect">
            <a:avLst/>
          </a:prstGeom>
          <a:noFill/>
          <a:ln w="9525">
            <a:solidFill>
              <a:schemeClr val="tx1"/>
            </a:solidFill>
            <a:miter lim="800000"/>
            <a:headEnd/>
            <a:tailEnd/>
          </a:ln>
          <a:effectLst/>
        </p:spPr>
        <p:txBody>
          <a:bodyPr/>
          <a:lstStyle/>
          <a:p>
            <a:pPr algn="ctr"/>
            <a:r>
              <a:rPr lang="en-GB" sz="1200"/>
              <a:t>The </a:t>
            </a:r>
            <a:r>
              <a:rPr lang="en-GB" sz="1200">
                <a:hlinkClick r:id="rId7" tooltip="European Council"/>
              </a:rPr>
              <a:t>European Council</a:t>
            </a:r>
            <a:r>
              <a:rPr lang="en-GB" sz="1200"/>
              <a:t> and its member nations later announced more than €429 million in aid.</a:t>
            </a:r>
          </a:p>
        </p:txBody>
      </p:sp>
      <p:sp>
        <p:nvSpPr>
          <p:cNvPr id="10255" name="Rectangle 15"/>
          <p:cNvSpPr>
            <a:spLocks noChangeArrowheads="1"/>
          </p:cNvSpPr>
          <p:nvPr/>
        </p:nvSpPr>
        <p:spPr bwMode="auto">
          <a:xfrm>
            <a:off x="5435600" y="5445125"/>
            <a:ext cx="3529013" cy="1223963"/>
          </a:xfrm>
          <a:prstGeom prst="rect">
            <a:avLst/>
          </a:prstGeom>
          <a:noFill/>
          <a:ln w="9525">
            <a:solidFill>
              <a:schemeClr val="tx1"/>
            </a:solidFill>
            <a:miter lim="800000"/>
            <a:headEnd/>
            <a:tailEnd/>
          </a:ln>
          <a:effectLst/>
        </p:spPr>
        <p:txBody>
          <a:bodyPr/>
          <a:lstStyle/>
          <a:p>
            <a:pPr algn="ctr"/>
            <a:r>
              <a:rPr lang="en-GB" sz="1200"/>
              <a:t>The governments of the United States, Israel ,the Dominican Republic, Canada, Brazil, Italy and Cuba3 sent over 1,000 military and disaster relief personnel each, with the United States being by far the largest single contributor to the relief efforts. </a:t>
            </a:r>
          </a:p>
        </p:txBody>
      </p:sp>
      <p:sp>
        <p:nvSpPr>
          <p:cNvPr id="10256" name="Rectangle 16"/>
          <p:cNvSpPr>
            <a:spLocks noChangeArrowheads="1"/>
          </p:cNvSpPr>
          <p:nvPr/>
        </p:nvSpPr>
        <p:spPr bwMode="auto">
          <a:xfrm>
            <a:off x="3563938" y="2349500"/>
            <a:ext cx="2592387" cy="1655763"/>
          </a:xfrm>
          <a:prstGeom prst="rect">
            <a:avLst/>
          </a:prstGeom>
          <a:noFill/>
          <a:ln w="9525">
            <a:solidFill>
              <a:schemeClr val="tx1"/>
            </a:solidFill>
            <a:miter lim="800000"/>
            <a:headEnd/>
            <a:tailEnd/>
          </a:ln>
          <a:effectLst/>
        </p:spPr>
        <p:txBody>
          <a:bodyPr/>
          <a:lstStyle/>
          <a:p>
            <a:pPr algn="ctr"/>
            <a:r>
              <a:rPr lang="en-GB" sz="1200"/>
              <a:t>- 12th January 2010 an earthquake measuring 7.0 on the Richter scale struck Haiti.</a:t>
            </a:r>
          </a:p>
          <a:p>
            <a:pPr algn="ctr"/>
            <a:r>
              <a:rPr lang="en-GB" sz="1200"/>
              <a:t>-The focus was 13km underground</a:t>
            </a:r>
          </a:p>
          <a:p>
            <a:pPr algn="ctr"/>
            <a:r>
              <a:rPr lang="en-GB" sz="1200"/>
              <a:t>-The epicentre was 25km from the capital Port-au-Prince</a:t>
            </a:r>
          </a:p>
          <a:p>
            <a:pPr algn="ctr"/>
            <a:r>
              <a:rPr lang="en-GB" sz="1200"/>
              <a:t>-Haiti suffered a huge number of serious aftershocks.</a:t>
            </a:r>
          </a:p>
        </p:txBody>
      </p:sp>
      <p:pic>
        <p:nvPicPr>
          <p:cNvPr id="10257" name="Picture 17"/>
          <p:cNvPicPr>
            <a:picLocks noChangeAspect="1" noChangeArrowheads="1"/>
          </p:cNvPicPr>
          <p:nvPr/>
        </p:nvPicPr>
        <p:blipFill>
          <a:blip r:embed="rId8" cstate="print"/>
          <a:srcRect/>
          <a:stretch>
            <a:fillRect/>
          </a:stretch>
        </p:blipFill>
        <p:spPr bwMode="auto">
          <a:xfrm>
            <a:off x="4356100" y="981075"/>
            <a:ext cx="1741488" cy="506413"/>
          </a:xfrm>
          <a:prstGeom prst="rect">
            <a:avLst/>
          </a:prstGeom>
          <a:noFill/>
        </p:spPr>
      </p:pic>
      <p:sp>
        <p:nvSpPr>
          <p:cNvPr id="10258" name="Rectangle 18"/>
          <p:cNvSpPr>
            <a:spLocks noChangeArrowheads="1"/>
          </p:cNvSpPr>
          <p:nvPr/>
        </p:nvSpPr>
        <p:spPr bwMode="auto">
          <a:xfrm>
            <a:off x="6227763" y="2924175"/>
            <a:ext cx="2736850" cy="2449513"/>
          </a:xfrm>
          <a:prstGeom prst="rect">
            <a:avLst/>
          </a:prstGeom>
          <a:noFill/>
          <a:ln w="9525">
            <a:solidFill>
              <a:schemeClr val="tx1"/>
            </a:solidFill>
            <a:miter lim="800000"/>
            <a:headEnd/>
            <a:tailEnd/>
          </a:ln>
          <a:effectLst/>
        </p:spPr>
        <p:txBody>
          <a:bodyPr/>
          <a:lstStyle/>
          <a:p>
            <a:pPr algn="ctr">
              <a:buFontTx/>
              <a:buChar char="-"/>
            </a:pPr>
            <a:r>
              <a:rPr lang="en-GB" sz="1200"/>
              <a:t>The number of people in relief camps of tents since the quake was 1.6 million </a:t>
            </a:r>
          </a:p>
          <a:p>
            <a:pPr algn="ctr">
              <a:buFontTx/>
              <a:buChar char="-"/>
            </a:pPr>
            <a:r>
              <a:rPr lang="en-GB" sz="1200"/>
              <a:t>In July 2010, </a:t>
            </a:r>
            <a:r>
              <a:rPr lang="en-GB" sz="1200">
                <a:hlinkClick r:id="rId9" tooltip="CNN"/>
              </a:rPr>
              <a:t>CNN</a:t>
            </a:r>
            <a:r>
              <a:rPr lang="en-GB" sz="1200"/>
              <a:t> returned to Port-au-Prince and reported</a:t>
            </a:r>
            <a:r>
              <a:rPr lang="en-GB" sz="1200" b="1"/>
              <a:t>, "It looks like the quake just happened yesterday</a:t>
            </a:r>
            <a:r>
              <a:rPr lang="en-GB" sz="1200"/>
              <a:t>“.</a:t>
            </a:r>
          </a:p>
          <a:p>
            <a:pPr algn="ctr">
              <a:buFontTx/>
              <a:buChar char="-"/>
            </a:pPr>
            <a:r>
              <a:rPr lang="en-GB" sz="1200"/>
              <a:t>A January 2012 </a:t>
            </a:r>
            <a:r>
              <a:rPr lang="en-GB" sz="1200">
                <a:hlinkClick r:id="rId10" tooltip="Oxfam"/>
              </a:rPr>
              <a:t>Oxfam</a:t>
            </a:r>
            <a:r>
              <a:rPr lang="en-GB" sz="1200"/>
              <a:t> report said that a half a million Haitians remained homeless </a:t>
            </a:r>
          </a:p>
          <a:p>
            <a:pPr algn="ctr">
              <a:buFontTx/>
              <a:buChar char="-"/>
            </a:pPr>
            <a:r>
              <a:rPr lang="en-GB" sz="1200"/>
              <a:t>Only about 20% of aid has been spent by the Haiti government as they have no resources.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2916238" y="260350"/>
            <a:ext cx="3305175" cy="72390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MEDC Earthquake </a:t>
            </a:r>
          </a:p>
          <a:p>
            <a:pPr algn="ctr"/>
            <a:r>
              <a:rPr lang="en-GB" sz="2000" kern="10">
                <a:ln w="9525">
                  <a:solidFill>
                    <a:srgbClr val="000000"/>
                  </a:solidFill>
                  <a:round/>
                  <a:headEnd/>
                  <a:tailEnd/>
                </a:ln>
                <a:solidFill>
                  <a:srgbClr val="0000FF"/>
                </a:solidFill>
                <a:latin typeface="Arial Black"/>
              </a:rPr>
              <a:t>Northridge, USA 1994</a:t>
            </a:r>
          </a:p>
        </p:txBody>
      </p:sp>
      <p:sp>
        <p:nvSpPr>
          <p:cNvPr id="14341" name="Rectangle 5"/>
          <p:cNvSpPr>
            <a:spLocks noChangeArrowheads="1"/>
          </p:cNvSpPr>
          <p:nvPr/>
        </p:nvSpPr>
        <p:spPr bwMode="auto">
          <a:xfrm>
            <a:off x="179388" y="188913"/>
            <a:ext cx="2592387" cy="1152525"/>
          </a:xfrm>
          <a:prstGeom prst="rect">
            <a:avLst/>
          </a:prstGeom>
          <a:noFill/>
          <a:ln w="9525">
            <a:solidFill>
              <a:schemeClr val="tx1"/>
            </a:solidFill>
            <a:miter lim="800000"/>
            <a:headEnd/>
            <a:tailEnd/>
          </a:ln>
          <a:effectLst/>
        </p:spPr>
        <p:txBody>
          <a:bodyPr/>
          <a:lstStyle/>
          <a:p>
            <a:pPr algn="ctr"/>
            <a:r>
              <a:rPr lang="en-GB" sz="1200"/>
              <a:t>The January 1994 Northridge Earthquake struck hard: the first major earthquake to occur</a:t>
            </a:r>
          </a:p>
          <a:p>
            <a:pPr algn="ctr"/>
            <a:r>
              <a:rPr lang="en-GB" sz="1200"/>
              <a:t>directly beneath a highly urbanized area in California.</a:t>
            </a:r>
          </a:p>
        </p:txBody>
      </p:sp>
      <p:sp>
        <p:nvSpPr>
          <p:cNvPr id="14342" name="WordArt 6"/>
          <p:cNvSpPr>
            <a:spLocks noChangeArrowheads="1" noChangeShapeType="1" noTextEdit="1"/>
          </p:cNvSpPr>
          <p:nvPr/>
        </p:nvSpPr>
        <p:spPr bwMode="auto">
          <a:xfrm>
            <a:off x="5364163" y="5589588"/>
            <a:ext cx="3590925" cy="1060450"/>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FF99FF"/>
                </a:solidFill>
                <a:latin typeface="Arial Black"/>
              </a:rPr>
              <a:t>There were few casualties,</a:t>
            </a:r>
          </a:p>
          <a:p>
            <a:pPr algn="ctr"/>
            <a:r>
              <a:rPr lang="en-GB" sz="1400" kern="10">
                <a:ln w="9525">
                  <a:solidFill>
                    <a:srgbClr val="000000"/>
                  </a:solidFill>
                  <a:round/>
                  <a:headEnd/>
                  <a:tailEnd/>
                </a:ln>
                <a:solidFill>
                  <a:srgbClr val="FF99FF"/>
                </a:solidFill>
                <a:latin typeface="Arial Black"/>
              </a:rPr>
              <a:t> but economic cost was high</a:t>
            </a:r>
          </a:p>
          <a:p>
            <a:pPr algn="ctr"/>
            <a:r>
              <a:rPr lang="en-GB" sz="1400" kern="10">
                <a:ln w="9525">
                  <a:solidFill>
                    <a:srgbClr val="000000"/>
                  </a:solidFill>
                  <a:round/>
                  <a:headEnd/>
                  <a:tailEnd/>
                </a:ln>
                <a:solidFill>
                  <a:srgbClr val="FF99FF"/>
                </a:solidFill>
                <a:latin typeface="Arial Black"/>
              </a:rPr>
              <a:t> with losses estimated at $20 billion</a:t>
            </a:r>
          </a:p>
        </p:txBody>
      </p:sp>
      <p:sp>
        <p:nvSpPr>
          <p:cNvPr id="14343" name="Rectangle 7"/>
          <p:cNvSpPr>
            <a:spLocks noChangeArrowheads="1"/>
          </p:cNvSpPr>
          <p:nvPr/>
        </p:nvSpPr>
        <p:spPr bwMode="auto">
          <a:xfrm>
            <a:off x="179388" y="5229225"/>
            <a:ext cx="3313112" cy="792163"/>
          </a:xfrm>
          <a:prstGeom prst="rect">
            <a:avLst/>
          </a:prstGeom>
          <a:noFill/>
          <a:ln w="9525">
            <a:solidFill>
              <a:schemeClr val="tx1"/>
            </a:solidFill>
            <a:miter lim="800000"/>
            <a:headEnd/>
            <a:tailEnd/>
          </a:ln>
          <a:effectLst/>
        </p:spPr>
        <p:txBody>
          <a:bodyPr/>
          <a:lstStyle/>
          <a:p>
            <a:pPr algn="ctr"/>
            <a:r>
              <a:rPr lang="en-GB" sz="1200"/>
              <a:t>Near the epicenter in the San Fernando Valley, well-engineered buildings withstood violent shaking without structural damage </a:t>
            </a:r>
          </a:p>
        </p:txBody>
      </p:sp>
      <p:sp>
        <p:nvSpPr>
          <p:cNvPr id="14344" name="Rectangle 8"/>
          <p:cNvSpPr>
            <a:spLocks noChangeArrowheads="1"/>
          </p:cNvSpPr>
          <p:nvPr/>
        </p:nvSpPr>
        <p:spPr bwMode="auto">
          <a:xfrm>
            <a:off x="6443663" y="188913"/>
            <a:ext cx="2232025" cy="1295400"/>
          </a:xfrm>
          <a:prstGeom prst="rect">
            <a:avLst/>
          </a:prstGeom>
          <a:noFill/>
          <a:ln w="9525">
            <a:solidFill>
              <a:schemeClr val="tx1"/>
            </a:solidFill>
            <a:miter lim="800000"/>
            <a:headEnd/>
            <a:tailEnd/>
          </a:ln>
          <a:effectLst/>
        </p:spPr>
        <p:txBody>
          <a:bodyPr/>
          <a:lstStyle/>
          <a:p>
            <a:pPr algn="ctr"/>
            <a:r>
              <a:rPr lang="en-GB" sz="1400"/>
              <a:t>Northridge was fairly prepared for earthquakes through education, rescue efforts and strong buildings.</a:t>
            </a:r>
          </a:p>
        </p:txBody>
      </p:sp>
      <p:sp>
        <p:nvSpPr>
          <p:cNvPr id="14345" name="Rectangle 9"/>
          <p:cNvSpPr>
            <a:spLocks noChangeArrowheads="1"/>
          </p:cNvSpPr>
          <p:nvPr/>
        </p:nvSpPr>
        <p:spPr bwMode="auto">
          <a:xfrm>
            <a:off x="2987675" y="1196975"/>
            <a:ext cx="3203575" cy="576263"/>
          </a:xfrm>
          <a:prstGeom prst="rect">
            <a:avLst/>
          </a:prstGeom>
          <a:solidFill>
            <a:schemeClr val="bg1"/>
          </a:solidFill>
          <a:ln w="9525">
            <a:solidFill>
              <a:schemeClr val="tx1"/>
            </a:solidFill>
            <a:miter lim="800000"/>
            <a:headEnd/>
            <a:tailEnd/>
          </a:ln>
          <a:effectLst/>
        </p:spPr>
        <p:txBody>
          <a:bodyPr/>
          <a:lstStyle/>
          <a:p>
            <a:pPr algn="ctr"/>
            <a:r>
              <a:rPr lang="en-GB" sz="1400"/>
              <a:t>The earthquake happened on a deep fault in the San Fernado Valley</a:t>
            </a:r>
          </a:p>
        </p:txBody>
      </p:sp>
      <p:sp>
        <p:nvSpPr>
          <p:cNvPr id="14346" name="WordArt 10"/>
          <p:cNvSpPr>
            <a:spLocks noChangeArrowheads="1" noChangeShapeType="1" noTextEdit="1"/>
          </p:cNvSpPr>
          <p:nvPr/>
        </p:nvSpPr>
        <p:spPr bwMode="auto">
          <a:xfrm>
            <a:off x="395288" y="1557338"/>
            <a:ext cx="1933575" cy="419100"/>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FFFFFF"/>
                </a:solidFill>
                <a:latin typeface="Arial"/>
                <a:cs typeface="Arial"/>
              </a:rPr>
              <a:t>Northridge is located </a:t>
            </a:r>
          </a:p>
          <a:p>
            <a:pPr algn="ctr"/>
            <a:r>
              <a:rPr lang="en-GB" sz="1400" kern="10">
                <a:ln w="9525">
                  <a:solidFill>
                    <a:srgbClr val="000000"/>
                  </a:solidFill>
                  <a:round/>
                  <a:headEnd/>
                  <a:tailEnd/>
                </a:ln>
                <a:solidFill>
                  <a:srgbClr val="FFFFFF"/>
                </a:solidFill>
                <a:latin typeface="Arial"/>
                <a:cs typeface="Arial"/>
              </a:rPr>
              <a:t>30km from Los Angeles</a:t>
            </a:r>
          </a:p>
        </p:txBody>
      </p:sp>
      <p:sp>
        <p:nvSpPr>
          <p:cNvPr id="14347" name="WordArt 11"/>
          <p:cNvSpPr>
            <a:spLocks noChangeArrowheads="1" noChangeShapeType="1" noTextEdit="1"/>
          </p:cNvSpPr>
          <p:nvPr/>
        </p:nvSpPr>
        <p:spPr bwMode="auto">
          <a:xfrm>
            <a:off x="5003800" y="1844675"/>
            <a:ext cx="3816350" cy="43180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33CCCC"/>
                </a:solidFill>
                <a:latin typeface="Arial Black"/>
              </a:rPr>
              <a:t>Measured 6.7 on the Richter Scale </a:t>
            </a:r>
          </a:p>
        </p:txBody>
      </p:sp>
      <p:sp>
        <p:nvSpPr>
          <p:cNvPr id="14348" name="Rectangle 12"/>
          <p:cNvSpPr>
            <a:spLocks noChangeArrowheads="1"/>
          </p:cNvSpPr>
          <p:nvPr/>
        </p:nvSpPr>
        <p:spPr bwMode="auto">
          <a:xfrm>
            <a:off x="395288" y="2133600"/>
            <a:ext cx="2952750" cy="3024188"/>
          </a:xfrm>
          <a:prstGeom prst="rect">
            <a:avLst/>
          </a:prstGeom>
          <a:noFill/>
          <a:ln w="9525">
            <a:solidFill>
              <a:schemeClr val="tx1"/>
            </a:solidFill>
            <a:miter lim="800000"/>
            <a:headEnd/>
            <a:tailEnd/>
          </a:ln>
          <a:effectLst/>
        </p:spPr>
        <p:txBody>
          <a:bodyPr/>
          <a:lstStyle/>
          <a:p>
            <a:pPr algn="ctr"/>
            <a:r>
              <a:rPr lang="en-GB" sz="1400" b="1"/>
              <a:t>Primary effects</a:t>
            </a:r>
          </a:p>
          <a:p>
            <a:pPr algn="ctr">
              <a:buFontTx/>
              <a:buChar char="-"/>
            </a:pPr>
            <a:r>
              <a:rPr lang="en-GB" sz="1400"/>
              <a:t>57 people killed</a:t>
            </a:r>
          </a:p>
          <a:p>
            <a:pPr algn="ctr">
              <a:buFontTx/>
              <a:buChar char="-"/>
            </a:pPr>
            <a:r>
              <a:rPr lang="en-GB" sz="1400"/>
              <a:t>9000 injured</a:t>
            </a:r>
          </a:p>
          <a:p>
            <a:pPr algn="ctr">
              <a:buFontTx/>
              <a:buChar char="-"/>
            </a:pPr>
            <a:r>
              <a:rPr lang="en-GB" sz="1400"/>
              <a:t>Thousands of buildings damaged</a:t>
            </a:r>
          </a:p>
          <a:p>
            <a:pPr algn="ctr">
              <a:buFontTx/>
              <a:buChar char="-"/>
            </a:pPr>
            <a:r>
              <a:rPr lang="en-GB" sz="1400"/>
              <a:t>Transport links damaged (roads)</a:t>
            </a:r>
          </a:p>
          <a:p>
            <a:pPr algn="ctr"/>
            <a:r>
              <a:rPr lang="en-GB" sz="1400"/>
              <a:t>Yet due to the earthquake happening early in the morning it reduced the deaths</a:t>
            </a:r>
          </a:p>
          <a:p>
            <a:pPr algn="ctr"/>
            <a:endParaRPr lang="en-GB" sz="1400" b="1"/>
          </a:p>
          <a:p>
            <a:pPr algn="ctr"/>
            <a:r>
              <a:rPr lang="en-GB" sz="1400" b="1"/>
              <a:t>Secondary effects</a:t>
            </a:r>
          </a:p>
          <a:p>
            <a:pPr algn="ctr"/>
            <a:r>
              <a:rPr lang="en-GB" sz="1400"/>
              <a:t>-Landslides</a:t>
            </a:r>
          </a:p>
          <a:p>
            <a:pPr algn="ctr"/>
            <a:r>
              <a:rPr lang="en-GB" sz="1400"/>
              <a:t>-Powerlines and waterlines damaged from the debris</a:t>
            </a:r>
          </a:p>
          <a:p>
            <a:pPr algn="ctr"/>
            <a:r>
              <a:rPr lang="en-GB" sz="1400"/>
              <a:t>-Extensive fires</a:t>
            </a:r>
          </a:p>
        </p:txBody>
      </p:sp>
      <p:sp>
        <p:nvSpPr>
          <p:cNvPr id="14349" name="Rectangle 13"/>
          <p:cNvSpPr>
            <a:spLocks noChangeArrowheads="1"/>
          </p:cNvSpPr>
          <p:nvPr/>
        </p:nvSpPr>
        <p:spPr bwMode="auto">
          <a:xfrm>
            <a:off x="5580063" y="4365625"/>
            <a:ext cx="1728787" cy="935038"/>
          </a:xfrm>
          <a:prstGeom prst="rect">
            <a:avLst/>
          </a:prstGeom>
          <a:noFill/>
          <a:ln w="9525">
            <a:solidFill>
              <a:schemeClr val="tx1"/>
            </a:solidFill>
            <a:miter lim="800000"/>
            <a:headEnd/>
            <a:tailEnd/>
          </a:ln>
          <a:effectLst/>
        </p:spPr>
        <p:txBody>
          <a:bodyPr/>
          <a:lstStyle/>
          <a:p>
            <a:pPr algn="ctr"/>
            <a:r>
              <a:rPr lang="en-GB" sz="1200"/>
              <a:t>15,000 aftershocks occurred, these can trigger the collapse of weak buildings</a:t>
            </a:r>
          </a:p>
        </p:txBody>
      </p:sp>
      <p:sp>
        <p:nvSpPr>
          <p:cNvPr id="14350" name="Rectangle 14"/>
          <p:cNvSpPr>
            <a:spLocks noChangeArrowheads="1"/>
          </p:cNvSpPr>
          <p:nvPr/>
        </p:nvSpPr>
        <p:spPr bwMode="auto">
          <a:xfrm>
            <a:off x="7451725" y="2636838"/>
            <a:ext cx="1368425" cy="1008062"/>
          </a:xfrm>
          <a:prstGeom prst="rect">
            <a:avLst/>
          </a:prstGeom>
          <a:noFill/>
          <a:ln w="9525">
            <a:solidFill>
              <a:schemeClr val="tx1"/>
            </a:solidFill>
            <a:miter lim="800000"/>
            <a:headEnd/>
            <a:tailEnd/>
          </a:ln>
          <a:effectLst/>
        </p:spPr>
        <p:txBody>
          <a:bodyPr/>
          <a:lstStyle/>
          <a:p>
            <a:pPr algn="ctr"/>
            <a:r>
              <a:rPr lang="en-GB" sz="1200"/>
              <a:t>Wooden buildings were the buildings that generally collapsed </a:t>
            </a:r>
          </a:p>
        </p:txBody>
      </p:sp>
      <p:sp>
        <p:nvSpPr>
          <p:cNvPr id="14351" name="Rectangle 15"/>
          <p:cNvSpPr>
            <a:spLocks noChangeArrowheads="1"/>
          </p:cNvSpPr>
          <p:nvPr/>
        </p:nvSpPr>
        <p:spPr bwMode="auto">
          <a:xfrm>
            <a:off x="6084888" y="2565400"/>
            <a:ext cx="1223962" cy="1439863"/>
          </a:xfrm>
          <a:prstGeom prst="rect">
            <a:avLst/>
          </a:prstGeom>
          <a:noFill/>
          <a:ln w="9525">
            <a:solidFill>
              <a:schemeClr val="tx1"/>
            </a:solidFill>
            <a:miter lim="800000"/>
            <a:headEnd/>
            <a:tailEnd/>
          </a:ln>
          <a:effectLst/>
        </p:spPr>
        <p:txBody>
          <a:bodyPr/>
          <a:lstStyle/>
          <a:p>
            <a:pPr algn="ctr"/>
            <a:r>
              <a:rPr lang="en-GB" sz="1200"/>
              <a:t>Landslides were triggered in mountainous areas, these block roads and damaged homes</a:t>
            </a:r>
          </a:p>
        </p:txBody>
      </p:sp>
      <p:sp>
        <p:nvSpPr>
          <p:cNvPr id="14352" name="Rectangle 16"/>
          <p:cNvSpPr>
            <a:spLocks noChangeArrowheads="1"/>
          </p:cNvSpPr>
          <p:nvPr/>
        </p:nvSpPr>
        <p:spPr bwMode="auto">
          <a:xfrm>
            <a:off x="7524750" y="3716338"/>
            <a:ext cx="1295400" cy="1584325"/>
          </a:xfrm>
          <a:prstGeom prst="rect">
            <a:avLst/>
          </a:prstGeom>
          <a:noFill/>
          <a:ln w="9525">
            <a:solidFill>
              <a:schemeClr val="tx1"/>
            </a:solidFill>
            <a:miter lim="800000"/>
            <a:headEnd/>
            <a:tailEnd/>
          </a:ln>
          <a:effectLst/>
        </p:spPr>
        <p:txBody>
          <a:bodyPr/>
          <a:lstStyle/>
          <a:p>
            <a:pPr algn="ctr"/>
            <a:r>
              <a:rPr lang="en-GB" sz="1200"/>
              <a:t>Fires broke out from the leaking gas pipes, areas  were completely destroyed by the fires</a:t>
            </a:r>
          </a:p>
        </p:txBody>
      </p:sp>
      <p:pic>
        <p:nvPicPr>
          <p:cNvPr id="14353" name="Picture 17"/>
          <p:cNvPicPr>
            <a:picLocks noChangeAspect="1" noChangeArrowheads="1"/>
          </p:cNvPicPr>
          <p:nvPr/>
        </p:nvPicPr>
        <p:blipFill>
          <a:blip r:embed="rId2" cstate="print"/>
          <a:srcRect/>
          <a:stretch>
            <a:fillRect/>
          </a:stretch>
        </p:blipFill>
        <p:spPr bwMode="auto">
          <a:xfrm>
            <a:off x="3492500" y="2349500"/>
            <a:ext cx="2505075" cy="1847850"/>
          </a:xfrm>
          <a:prstGeom prst="rect">
            <a:avLst/>
          </a:prstGeom>
          <a:noFill/>
        </p:spPr>
      </p:pic>
      <p:sp>
        <p:nvSpPr>
          <p:cNvPr id="14354" name="Rectangle 18"/>
          <p:cNvSpPr>
            <a:spLocks noChangeArrowheads="1"/>
          </p:cNvSpPr>
          <p:nvPr/>
        </p:nvSpPr>
        <p:spPr bwMode="auto">
          <a:xfrm>
            <a:off x="179388" y="6165850"/>
            <a:ext cx="1871662" cy="431800"/>
          </a:xfrm>
          <a:prstGeom prst="rect">
            <a:avLst/>
          </a:prstGeom>
          <a:noFill/>
          <a:ln w="9525">
            <a:solidFill>
              <a:schemeClr val="tx1"/>
            </a:solidFill>
            <a:miter lim="800000"/>
            <a:headEnd/>
            <a:tailEnd/>
          </a:ln>
          <a:effectLst/>
        </p:spPr>
        <p:txBody>
          <a:bodyPr/>
          <a:lstStyle/>
          <a:p>
            <a:pPr algn="ctr"/>
            <a:r>
              <a:rPr lang="en-GB" sz="1200"/>
              <a:t>Liquefaction occurred in some areas</a:t>
            </a:r>
          </a:p>
        </p:txBody>
      </p:sp>
      <p:sp>
        <p:nvSpPr>
          <p:cNvPr id="14355" name="Rectangle 19"/>
          <p:cNvSpPr>
            <a:spLocks noChangeArrowheads="1"/>
          </p:cNvSpPr>
          <p:nvPr/>
        </p:nvSpPr>
        <p:spPr bwMode="auto">
          <a:xfrm>
            <a:off x="3708400" y="4221163"/>
            <a:ext cx="1800225" cy="1800225"/>
          </a:xfrm>
          <a:prstGeom prst="rect">
            <a:avLst/>
          </a:prstGeom>
          <a:noFill/>
          <a:ln w="9525">
            <a:solidFill>
              <a:schemeClr val="tx1"/>
            </a:solidFill>
            <a:miter lim="800000"/>
            <a:headEnd/>
            <a:tailEnd/>
          </a:ln>
          <a:effectLst/>
        </p:spPr>
        <p:txBody>
          <a:bodyPr/>
          <a:lstStyle/>
          <a:p>
            <a:pPr algn="ctr"/>
            <a:r>
              <a:rPr lang="en-GB" sz="1200"/>
              <a:t>It was declared a federal disaster, so 100s of workers from FEMA helped the community recover</a:t>
            </a:r>
          </a:p>
          <a:p>
            <a:pPr algn="ctr"/>
            <a:r>
              <a:rPr lang="en-GB" sz="1200"/>
              <a:t>Millions were given to the 600,000 people that applied for financial assistance.</a:t>
            </a:r>
          </a:p>
        </p:txBody>
      </p:sp>
      <p:sp>
        <p:nvSpPr>
          <p:cNvPr id="14356" name="Rectangle 20"/>
          <p:cNvSpPr>
            <a:spLocks noChangeArrowheads="1"/>
          </p:cNvSpPr>
          <p:nvPr/>
        </p:nvSpPr>
        <p:spPr bwMode="auto">
          <a:xfrm>
            <a:off x="2268538" y="6165850"/>
            <a:ext cx="2951162" cy="503238"/>
          </a:xfrm>
          <a:prstGeom prst="rect">
            <a:avLst/>
          </a:prstGeom>
          <a:noFill/>
          <a:ln w="9525">
            <a:solidFill>
              <a:schemeClr val="tx1"/>
            </a:solidFill>
            <a:miter lim="800000"/>
            <a:headEnd/>
            <a:tailEnd/>
          </a:ln>
          <a:effectLst/>
        </p:spPr>
        <p:txBody>
          <a:bodyPr/>
          <a:lstStyle/>
          <a:p>
            <a:pPr algn="ctr"/>
            <a:r>
              <a:rPr lang="en-GB" sz="1200"/>
              <a:t>The USGS monitor the movement yet can not predict , so preparation is key!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2339975" y="188913"/>
            <a:ext cx="4248150" cy="936625"/>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LEDC Drought (climatic problem)</a:t>
            </a:r>
          </a:p>
          <a:p>
            <a:pPr algn="ctr"/>
            <a:r>
              <a:rPr lang="en-GB" sz="2000" kern="10">
                <a:ln w="9525">
                  <a:solidFill>
                    <a:srgbClr val="000000"/>
                  </a:solidFill>
                  <a:round/>
                  <a:headEnd/>
                  <a:tailEnd/>
                </a:ln>
                <a:solidFill>
                  <a:srgbClr val="0000FF"/>
                </a:solidFill>
                <a:latin typeface="Arial Black"/>
              </a:rPr>
              <a:t>The Sahel, Africa </a:t>
            </a:r>
          </a:p>
        </p:txBody>
      </p:sp>
      <p:pic>
        <p:nvPicPr>
          <p:cNvPr id="11269" name="Picture 5"/>
          <p:cNvPicPr>
            <a:picLocks noChangeAspect="1" noChangeArrowheads="1"/>
          </p:cNvPicPr>
          <p:nvPr/>
        </p:nvPicPr>
        <p:blipFill>
          <a:blip r:embed="rId2" cstate="print"/>
          <a:srcRect/>
          <a:stretch>
            <a:fillRect/>
          </a:stretch>
        </p:blipFill>
        <p:spPr bwMode="auto">
          <a:xfrm>
            <a:off x="179388" y="620713"/>
            <a:ext cx="2609850" cy="2286000"/>
          </a:xfrm>
          <a:prstGeom prst="rect">
            <a:avLst/>
          </a:prstGeom>
          <a:noFill/>
        </p:spPr>
      </p:pic>
      <p:pic>
        <p:nvPicPr>
          <p:cNvPr id="11270" name="Picture 6"/>
          <p:cNvPicPr>
            <a:picLocks noChangeAspect="1" noChangeArrowheads="1"/>
          </p:cNvPicPr>
          <p:nvPr/>
        </p:nvPicPr>
        <p:blipFill>
          <a:blip r:embed="rId3" cstate="print"/>
          <a:srcRect/>
          <a:stretch>
            <a:fillRect/>
          </a:stretch>
        </p:blipFill>
        <p:spPr bwMode="auto">
          <a:xfrm>
            <a:off x="250825" y="2997200"/>
            <a:ext cx="3314700" cy="1790700"/>
          </a:xfrm>
          <a:prstGeom prst="rect">
            <a:avLst/>
          </a:prstGeom>
          <a:noFill/>
        </p:spPr>
      </p:pic>
      <p:pic>
        <p:nvPicPr>
          <p:cNvPr id="11271" name="Picture 7"/>
          <p:cNvPicPr>
            <a:picLocks noChangeAspect="1" noChangeArrowheads="1"/>
          </p:cNvPicPr>
          <p:nvPr/>
        </p:nvPicPr>
        <p:blipFill>
          <a:blip r:embed="rId4" cstate="print"/>
          <a:srcRect/>
          <a:stretch>
            <a:fillRect/>
          </a:stretch>
        </p:blipFill>
        <p:spPr bwMode="auto">
          <a:xfrm>
            <a:off x="5651500" y="3644900"/>
            <a:ext cx="3333750" cy="3000375"/>
          </a:xfrm>
          <a:prstGeom prst="rect">
            <a:avLst/>
          </a:prstGeom>
          <a:noFill/>
        </p:spPr>
      </p:pic>
      <p:sp>
        <p:nvSpPr>
          <p:cNvPr id="11272" name="Rectangle 8"/>
          <p:cNvSpPr>
            <a:spLocks noChangeArrowheads="1"/>
          </p:cNvSpPr>
          <p:nvPr/>
        </p:nvSpPr>
        <p:spPr bwMode="auto">
          <a:xfrm>
            <a:off x="6804025" y="260350"/>
            <a:ext cx="1944688" cy="1439863"/>
          </a:xfrm>
          <a:prstGeom prst="rect">
            <a:avLst/>
          </a:prstGeom>
          <a:noFill/>
          <a:ln w="9525">
            <a:solidFill>
              <a:schemeClr val="tx1"/>
            </a:solidFill>
            <a:miter lim="800000"/>
            <a:headEnd/>
            <a:tailEnd/>
          </a:ln>
          <a:effectLst/>
        </p:spPr>
        <p:txBody>
          <a:bodyPr/>
          <a:lstStyle/>
          <a:p>
            <a:pPr algn="ctr"/>
            <a:r>
              <a:rPr lang="en-GB" sz="1200" dirty="0"/>
              <a:t>The Sahel region of Africa has been suffering from drought on a regular basis since the early 1980s. The area naturally experiences alternating wet and dry seasons. </a:t>
            </a:r>
          </a:p>
        </p:txBody>
      </p:sp>
      <p:sp>
        <p:nvSpPr>
          <p:cNvPr id="11273" name="Rectangle 9"/>
          <p:cNvSpPr>
            <a:spLocks noChangeArrowheads="1"/>
          </p:cNvSpPr>
          <p:nvPr/>
        </p:nvSpPr>
        <p:spPr bwMode="auto">
          <a:xfrm>
            <a:off x="179388" y="5084763"/>
            <a:ext cx="4140200" cy="1512887"/>
          </a:xfrm>
          <a:prstGeom prst="rect">
            <a:avLst/>
          </a:prstGeom>
          <a:noFill/>
          <a:ln w="9525">
            <a:solidFill>
              <a:schemeClr val="tx1"/>
            </a:solidFill>
            <a:miter lim="800000"/>
            <a:headEnd/>
            <a:tailEnd/>
          </a:ln>
          <a:effectLst/>
        </p:spPr>
        <p:txBody>
          <a:bodyPr/>
          <a:lstStyle/>
          <a:p>
            <a:pPr algn="ctr"/>
            <a:r>
              <a:rPr lang="en-GB" sz="1200"/>
              <a:t>The result is crop failure, </a:t>
            </a:r>
            <a:r>
              <a:rPr lang="en-GB" sz="1200" b="1" i="1"/>
              <a:t>soil erosion</a:t>
            </a:r>
            <a:r>
              <a:rPr lang="en-GB" sz="1200"/>
              <a:t>, famine and hunger: people are then less able to work when their need is greatest. It becomes a vicious circle and can result in many deaths, especially among infants and the elderly. In Niger in 2004, the situation was made worse when a plague of locusts consumed any remaining crops. In these cases, people rely on food aid from the international community.</a:t>
            </a:r>
          </a:p>
        </p:txBody>
      </p:sp>
      <p:pic>
        <p:nvPicPr>
          <p:cNvPr id="11276" name="Picture 7" descr="G:\Oup 4 - gcse geog edxcel b\Converted\Unit 4\4.4\913490_aw04.jpg"/>
          <p:cNvPicPr>
            <a:picLocks noChangeAspect="1" noChangeArrowheads="1"/>
          </p:cNvPicPr>
          <p:nvPr/>
        </p:nvPicPr>
        <p:blipFill>
          <a:blip r:embed="rId5" cstate="print"/>
          <a:srcRect l="24243" t="3821" r="21848" b="48186"/>
          <a:stretch>
            <a:fillRect/>
          </a:stretch>
        </p:blipFill>
        <p:spPr bwMode="auto">
          <a:xfrm>
            <a:off x="2916238" y="1196975"/>
            <a:ext cx="2700337" cy="1406525"/>
          </a:xfrm>
          <a:prstGeom prst="rect">
            <a:avLst/>
          </a:prstGeom>
          <a:noFill/>
          <a:ln w="44450">
            <a:solidFill>
              <a:schemeClr val="folHlink"/>
            </a:solidFill>
            <a:miter lim="800000"/>
            <a:headEnd/>
            <a:tailEnd/>
          </a:ln>
        </p:spPr>
      </p:pic>
      <p:sp>
        <p:nvSpPr>
          <p:cNvPr id="11277" name="Rectangle 13"/>
          <p:cNvSpPr>
            <a:spLocks noChangeArrowheads="1"/>
          </p:cNvSpPr>
          <p:nvPr/>
        </p:nvSpPr>
        <p:spPr bwMode="auto">
          <a:xfrm>
            <a:off x="3708400" y="2708275"/>
            <a:ext cx="5040313" cy="677863"/>
          </a:xfrm>
          <a:prstGeom prst="rect">
            <a:avLst/>
          </a:prstGeom>
          <a:noFill/>
          <a:ln w="38100">
            <a:solidFill>
              <a:schemeClr val="bg1"/>
            </a:solidFill>
            <a:miter lim="800000"/>
            <a:headEnd/>
            <a:tailEnd/>
          </a:ln>
          <a:effectLst/>
        </p:spPr>
        <p:txBody>
          <a:bodyPr>
            <a:spAutoFit/>
          </a:bodyPr>
          <a:lstStyle/>
          <a:p>
            <a:pPr algn="ctr" eaLnBrk="0" hangingPunct="0"/>
            <a:r>
              <a:rPr lang="en-GB" sz="1200" b="1">
                <a:latin typeface="Arial Unicode MS" pitchFamily="34" charset="-128"/>
                <a:ea typeface="MS PGothic" pitchFamily="34" charset="-128"/>
                <a:cs typeface="Times New Roman" pitchFamily="18" charset="0"/>
              </a:rPr>
              <a:t>Desertification</a:t>
            </a:r>
            <a:r>
              <a:rPr lang="en-GB" sz="1200">
                <a:latin typeface="Arial Unicode MS" pitchFamily="34" charset="-128"/>
                <a:ea typeface="MS PGothic" pitchFamily="34" charset="-128"/>
                <a:cs typeface="Times New Roman" pitchFamily="18" charset="0"/>
              </a:rPr>
              <a:t> – the turning of land, often through physical processes and human mismanagement, into desert.  A severe threat to millions in the Sahel region of Africa. </a:t>
            </a:r>
          </a:p>
        </p:txBody>
      </p:sp>
      <p:sp>
        <p:nvSpPr>
          <p:cNvPr id="11278" name="Rectangle 14"/>
          <p:cNvSpPr>
            <a:spLocks noChangeArrowheads="1"/>
          </p:cNvSpPr>
          <p:nvPr/>
        </p:nvSpPr>
        <p:spPr bwMode="auto">
          <a:xfrm>
            <a:off x="3708400" y="3357563"/>
            <a:ext cx="1655763" cy="1511300"/>
          </a:xfrm>
          <a:prstGeom prst="rect">
            <a:avLst/>
          </a:prstGeom>
          <a:noFill/>
          <a:ln w="9525">
            <a:solidFill>
              <a:schemeClr val="tx1"/>
            </a:solidFill>
            <a:miter lim="800000"/>
            <a:headEnd/>
            <a:tailEnd/>
          </a:ln>
          <a:effectLst/>
        </p:spPr>
        <p:txBody>
          <a:bodyPr/>
          <a:lstStyle/>
          <a:p>
            <a:pPr algn="ctr">
              <a:spcBef>
                <a:spcPct val="20000"/>
              </a:spcBef>
            </a:pPr>
            <a:r>
              <a:rPr lang="en-GB" sz="1200"/>
              <a:t>In the Sahel, a drought is declared when there’s below average rainfall for 2 years. The Sahel has actually suffered drought for most of the last 30 years.</a:t>
            </a:r>
          </a:p>
          <a:p>
            <a:pPr algn="ctr"/>
            <a:endParaRPr lang="en-GB" sz="1200"/>
          </a:p>
        </p:txBody>
      </p:sp>
      <p:sp>
        <p:nvSpPr>
          <p:cNvPr id="11279" name="Rectangle 15"/>
          <p:cNvSpPr>
            <a:spLocks noChangeArrowheads="1"/>
          </p:cNvSpPr>
          <p:nvPr/>
        </p:nvSpPr>
        <p:spPr bwMode="auto">
          <a:xfrm>
            <a:off x="6084888" y="1773238"/>
            <a:ext cx="2590800" cy="719137"/>
          </a:xfrm>
          <a:prstGeom prst="rect">
            <a:avLst/>
          </a:prstGeom>
          <a:noFill/>
          <a:ln w="9525">
            <a:solidFill>
              <a:schemeClr val="tx1"/>
            </a:solidFill>
            <a:miter lim="800000"/>
            <a:headEnd/>
            <a:tailEnd/>
          </a:ln>
          <a:effectLst/>
        </p:spPr>
        <p:txBody>
          <a:bodyPr/>
          <a:lstStyle/>
          <a:p>
            <a:pPr algn="ctr">
              <a:spcBef>
                <a:spcPct val="20000"/>
              </a:spcBef>
            </a:pPr>
            <a:r>
              <a:rPr lang="en-GB" sz="1200"/>
              <a:t>Drought is different from other hazards unlike floods and tropical storms it never kills people directly </a:t>
            </a:r>
          </a:p>
          <a:p>
            <a:pPr algn="ctr"/>
            <a:endParaRPr lang="en-GB" sz="1200"/>
          </a:p>
        </p:txBody>
      </p:sp>
      <p:sp>
        <p:nvSpPr>
          <p:cNvPr id="11280" name="Rectangle 16"/>
          <p:cNvSpPr>
            <a:spLocks noChangeArrowheads="1"/>
          </p:cNvSpPr>
          <p:nvPr/>
        </p:nvSpPr>
        <p:spPr bwMode="auto">
          <a:xfrm>
            <a:off x="4427538" y="5013325"/>
            <a:ext cx="1152525" cy="1655763"/>
          </a:xfrm>
          <a:prstGeom prst="rect">
            <a:avLst/>
          </a:prstGeom>
          <a:noFill/>
          <a:ln w="9525">
            <a:solidFill>
              <a:schemeClr val="tx1"/>
            </a:solidFill>
            <a:miter lim="800000"/>
            <a:headEnd/>
            <a:tailEnd/>
          </a:ln>
          <a:effectLst/>
        </p:spPr>
        <p:txBody>
          <a:bodyPr/>
          <a:lstStyle/>
          <a:p>
            <a:pPr algn="ctr"/>
            <a:r>
              <a:rPr lang="en-GB" sz="1200"/>
              <a:t>The Eden project is a charity that plants trees in the area to give food to the local people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icon, blue, geography, globe, map, world, pla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960927"/>
            <a:ext cx="4943872" cy="49361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46061" y="692696"/>
            <a:ext cx="6699206" cy="4297890"/>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Braunton</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Academy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1559387" y="2420888"/>
            <a:ext cx="12310101" cy="3890665"/>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GCSE GEOGRAPHY CASE STUDIES</a:t>
            </a:r>
            <a:endParaRPr lang="en-GB"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rot="20719816">
            <a:off x="1844337" y="3044279"/>
            <a:ext cx="5455340" cy="769441"/>
          </a:xfrm>
          <a:prstGeom prst="rect">
            <a:avLst/>
          </a:prstGeom>
          <a:solidFill>
            <a:srgbClr val="00B05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RIVERS &amp; COASTS</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092652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4768913" y="2222837"/>
            <a:ext cx="4248150" cy="468312"/>
          </a:xfrm>
          <a:prstGeom prst="rect">
            <a:avLst/>
          </a:prstGeom>
        </p:spPr>
        <p:txBody>
          <a:bodyPr wrap="none" fromWordArt="1">
            <a:prstTxWarp prst="textPlain">
              <a:avLst>
                <a:gd name="adj" fmla="val 50000"/>
              </a:avLst>
            </a:prstTxWarp>
          </a:bodyPr>
          <a:lstStyle/>
          <a:p>
            <a:pPr algn="ctr"/>
            <a:r>
              <a:rPr lang="en-GB" sz="800" kern="10" dirty="0" smtClean="0">
                <a:ln w="9525">
                  <a:solidFill>
                    <a:srgbClr val="000000"/>
                  </a:solidFill>
                  <a:round/>
                  <a:headEnd/>
                  <a:tailEnd/>
                </a:ln>
                <a:solidFill>
                  <a:srgbClr val="0000FF"/>
                </a:solidFill>
                <a:latin typeface="Arial Black"/>
              </a:rPr>
              <a:t>MEDC River Flood – </a:t>
            </a:r>
            <a:r>
              <a:rPr lang="en-GB" sz="800" kern="10" dirty="0" err="1" smtClean="0">
                <a:ln w="9525">
                  <a:solidFill>
                    <a:srgbClr val="000000"/>
                  </a:solidFill>
                  <a:round/>
                  <a:headEnd/>
                  <a:tailEnd/>
                </a:ln>
                <a:solidFill>
                  <a:srgbClr val="0000FF"/>
                </a:solidFill>
                <a:latin typeface="Arial Black"/>
              </a:rPr>
              <a:t>Boscastle</a:t>
            </a:r>
            <a:r>
              <a:rPr lang="en-GB" sz="800" kern="10" dirty="0" smtClean="0">
                <a:ln w="9525">
                  <a:solidFill>
                    <a:srgbClr val="000000"/>
                  </a:solidFill>
                  <a:round/>
                  <a:headEnd/>
                  <a:tailEnd/>
                </a:ln>
                <a:solidFill>
                  <a:srgbClr val="0000FF"/>
                </a:solidFill>
                <a:latin typeface="Arial Black"/>
              </a:rPr>
              <a:t>, UK 2004</a:t>
            </a:r>
            <a:endParaRPr lang="en-GB" sz="800" kern="10" dirty="0">
              <a:ln w="9525">
                <a:solidFill>
                  <a:srgbClr val="000000"/>
                </a:solidFill>
                <a:round/>
                <a:headEnd/>
                <a:tailEnd/>
              </a:ln>
              <a:solidFill>
                <a:srgbClr val="0000FF"/>
              </a:solidFill>
              <a:latin typeface="Arial Black"/>
            </a:endParaRPr>
          </a:p>
        </p:txBody>
      </p:sp>
      <p:pic>
        <p:nvPicPr>
          <p:cNvPr id="2049" name="Picture 1" descr="external image _39965948_boscastle2_map20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692696"/>
            <a:ext cx="1384884" cy="10915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973" y="136604"/>
            <a:ext cx="2989797" cy="2554545"/>
          </a:xfrm>
          <a:prstGeom prst="rect">
            <a:avLst/>
          </a:prstGeom>
          <a:solidFill>
            <a:schemeClr val="accent1"/>
          </a:solidFill>
          <a:ln>
            <a:solidFill>
              <a:schemeClr val="tx1"/>
            </a:solidFill>
          </a:ln>
        </p:spPr>
        <p:txBody>
          <a:bodyPr wrap="square" rtlCol="0">
            <a:spAutoFit/>
          </a:bodyPr>
          <a:lstStyle/>
          <a:p>
            <a:r>
              <a:rPr lang="en-GB" sz="1000" dirty="0" err="1"/>
              <a:t>Boscastle</a:t>
            </a:r>
            <a:r>
              <a:rPr lang="en-GB" sz="1000" dirty="0"/>
              <a:t> is located in the county of Cornwall which is situated in the SW of the UK. </a:t>
            </a:r>
            <a:r>
              <a:rPr lang="en-GB" sz="1000" dirty="0" err="1"/>
              <a:t>Boscastle</a:t>
            </a:r>
            <a:r>
              <a:rPr lang="en-GB" sz="1000" dirty="0"/>
              <a:t> is a small village that only had 888 residents in 2001. A flash flood occurred on the </a:t>
            </a:r>
            <a:r>
              <a:rPr lang="en-GB" sz="1000" dirty="0" err="1"/>
              <a:t>Valency</a:t>
            </a:r>
            <a:r>
              <a:rPr lang="en-GB" sz="1000" dirty="0"/>
              <a:t> River in </a:t>
            </a:r>
            <a:r>
              <a:rPr lang="en-GB" sz="1000" dirty="0" err="1"/>
              <a:t>Boscastle</a:t>
            </a:r>
            <a:r>
              <a:rPr lang="en-GB" sz="1000" dirty="0"/>
              <a:t> on the 16th August 2004. The flood was extremely severe and was a 1 in 400 year event. Despite the devastating nature of the flood there was amazingly no deaths or serious injuries. This was largely due to the rescue efforts of 7 helicopters who airlifted 150 people to safety.</a:t>
            </a:r>
            <a:br>
              <a:rPr lang="en-GB" sz="1000" dirty="0"/>
            </a:br>
            <a:r>
              <a:rPr lang="en-GB" sz="1000" dirty="0"/>
              <a:t/>
            </a:r>
            <a:br>
              <a:rPr lang="en-GB" sz="1000" dirty="0"/>
            </a:br>
            <a:r>
              <a:rPr lang="en-GB" sz="1000" dirty="0"/>
              <a:t>However, about 100 cars, 5 caravans, 6 buildings and several boats were washed into the sea; approximately 100 homes and businesses were destroyed; trees were uprooted and debris was scattered over a large area.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635" y="4941168"/>
            <a:ext cx="8964612" cy="1916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237312"/>
            <a:ext cx="15476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4" y="3113818"/>
            <a:ext cx="9059247" cy="1774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203848" y="126097"/>
            <a:ext cx="5625151" cy="3046988"/>
          </a:xfrm>
          <a:prstGeom prst="rect">
            <a:avLst/>
          </a:prstGeom>
          <a:noFill/>
        </p:spPr>
        <p:txBody>
          <a:bodyPr wrap="square" rtlCol="0">
            <a:spAutoFit/>
          </a:bodyPr>
          <a:lstStyle/>
          <a:p>
            <a:r>
              <a:rPr lang="en-GB" sz="800" b="1" dirty="0"/>
              <a:t>Rebuilding Efforts after the 2004 </a:t>
            </a:r>
            <a:r>
              <a:rPr lang="en-GB" sz="800" b="1" dirty="0" err="1"/>
              <a:t>Boscastle</a:t>
            </a:r>
            <a:r>
              <a:rPr lang="en-GB" sz="800" b="1" dirty="0"/>
              <a:t> Flood</a:t>
            </a:r>
          </a:p>
          <a:p>
            <a:r>
              <a:rPr lang="en-GB" sz="800" dirty="0"/>
              <a:t/>
            </a:r>
            <a:br>
              <a:rPr lang="en-GB" sz="800" dirty="0"/>
            </a:br>
            <a:r>
              <a:rPr lang="en-GB" sz="800" dirty="0"/>
              <a:t>Since the 2004 flood, many things have been done to reduce the chance of flooding in the future. Some of the major improvements are</a:t>
            </a:r>
            <a:r>
              <a:rPr lang="en-GB" sz="800" dirty="0" smtClean="0"/>
              <a:t>:</a:t>
            </a:r>
            <a:r>
              <a:rPr lang="en-GB" sz="800" dirty="0"/>
              <a:t/>
            </a:r>
            <a:br>
              <a:rPr lang="en-GB" sz="800" dirty="0"/>
            </a:br>
            <a:r>
              <a:rPr lang="en-GB" sz="800" b="1" dirty="0">
                <a:solidFill>
                  <a:srgbClr val="FF0000"/>
                </a:solidFill>
              </a:rPr>
              <a:t>2004</a:t>
            </a:r>
            <a:r>
              <a:rPr lang="en-GB" sz="800" dirty="0"/>
              <a:t/>
            </a:r>
            <a:br>
              <a:rPr lang="en-GB" sz="800" dirty="0"/>
            </a:br>
            <a:r>
              <a:rPr lang="en-GB" sz="800" dirty="0"/>
              <a:t>Buildings searched for victims</a:t>
            </a:r>
          </a:p>
          <a:p>
            <a:r>
              <a:rPr lang="en-GB" sz="800" dirty="0"/>
              <a:t>Debris removed from roads and river</a:t>
            </a:r>
          </a:p>
          <a:p>
            <a:r>
              <a:rPr lang="en-GB" sz="800" dirty="0"/>
              <a:t>Improved drainage built</a:t>
            </a:r>
          </a:p>
          <a:p>
            <a:r>
              <a:rPr lang="en-GB" sz="800" dirty="0"/>
              <a:t>Temporary bridge installed</a:t>
            </a:r>
          </a:p>
          <a:p>
            <a:r>
              <a:rPr lang="en-GB" sz="800" b="1" dirty="0">
                <a:solidFill>
                  <a:srgbClr val="FF0000"/>
                </a:solidFill>
              </a:rPr>
              <a:t>2005</a:t>
            </a:r>
            <a:r>
              <a:rPr lang="en-GB" sz="800" dirty="0"/>
              <a:t/>
            </a:r>
            <a:br>
              <a:rPr lang="en-GB" sz="800" dirty="0"/>
            </a:br>
            <a:r>
              <a:rPr lang="en-GB" sz="800" dirty="0"/>
              <a:t>Shops and restaurants reopen</a:t>
            </a:r>
          </a:p>
          <a:p>
            <a:r>
              <a:rPr lang="en-GB" sz="800" dirty="0"/>
              <a:t>Water and electricity restored</a:t>
            </a:r>
          </a:p>
          <a:p>
            <a:r>
              <a:rPr lang="en-GB" sz="800" dirty="0"/>
              <a:t>Defences improved</a:t>
            </a:r>
          </a:p>
          <a:p>
            <a:r>
              <a:rPr lang="en-GB" sz="800" dirty="0"/>
              <a:t>Damaged buildings rebuilt</a:t>
            </a:r>
          </a:p>
          <a:p>
            <a:r>
              <a:rPr lang="en-GB" sz="800" b="1" dirty="0">
                <a:solidFill>
                  <a:srgbClr val="FF0000"/>
                </a:solidFill>
              </a:rPr>
              <a:t>2006</a:t>
            </a:r>
            <a:r>
              <a:rPr lang="en-GB" sz="800" dirty="0"/>
              <a:t/>
            </a:r>
            <a:br>
              <a:rPr lang="en-GB" sz="800" dirty="0"/>
            </a:br>
            <a:r>
              <a:rPr lang="en-GB" sz="800" dirty="0"/>
              <a:t>Work to widen and straighten river</a:t>
            </a:r>
          </a:p>
          <a:p>
            <a:r>
              <a:rPr lang="en-GB" sz="800" dirty="0"/>
              <a:t>Car park raised</a:t>
            </a:r>
          </a:p>
          <a:p>
            <a:r>
              <a:rPr lang="en-GB" sz="800" b="1" dirty="0">
                <a:solidFill>
                  <a:srgbClr val="FF0000"/>
                </a:solidFill>
              </a:rPr>
              <a:t>2007</a:t>
            </a:r>
            <a:r>
              <a:rPr lang="en-GB" sz="800" dirty="0"/>
              <a:t/>
            </a:r>
            <a:br>
              <a:rPr lang="en-GB" sz="800" dirty="0"/>
            </a:br>
            <a:r>
              <a:rPr lang="en-GB" sz="800" dirty="0"/>
              <a:t>Drainage further improved</a:t>
            </a:r>
          </a:p>
          <a:p>
            <a:r>
              <a:rPr lang="en-GB" sz="800" dirty="0"/>
              <a:t>Pipes for new sewers installed</a:t>
            </a:r>
          </a:p>
          <a:p>
            <a:r>
              <a:rPr lang="en-GB" sz="800" dirty="0"/>
              <a:t>New bridge installed</a:t>
            </a:r>
          </a:p>
          <a:p>
            <a:r>
              <a:rPr lang="en-GB" sz="800" b="1" dirty="0">
                <a:solidFill>
                  <a:srgbClr val="FF0000"/>
                </a:solidFill>
              </a:rPr>
              <a:t>2008</a:t>
            </a:r>
            <a:r>
              <a:rPr lang="en-GB" sz="800" dirty="0"/>
              <a:t/>
            </a:r>
            <a:br>
              <a:rPr lang="en-GB" sz="800" dirty="0"/>
            </a:br>
            <a:r>
              <a:rPr lang="en-GB" sz="800" dirty="0"/>
              <a:t>Old bridge demolished</a:t>
            </a:r>
          </a:p>
          <a:p>
            <a:r>
              <a:rPr lang="en-GB" sz="800" dirty="0"/>
              <a:t>Harbour pavement concreted</a:t>
            </a:r>
            <a:r>
              <a:rPr lang="en-GB" sz="800" dirty="0" smtClean="0"/>
              <a:t>.</a:t>
            </a:r>
            <a:endParaRPr lang="en-GB" dirty="0"/>
          </a:p>
        </p:txBody>
      </p:sp>
    </p:spTree>
    <p:extLst>
      <p:ext uri="{BB962C8B-B14F-4D97-AF65-F5344CB8AC3E}">
        <p14:creationId xmlns:p14="http://schemas.microsoft.com/office/powerpoint/2010/main" xmlns="" val="2338518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2276872"/>
            <a:ext cx="4752528" cy="381642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WordArt 4"/>
          <p:cNvSpPr>
            <a:spLocks noChangeArrowheads="1" noChangeShapeType="1" noTextEdit="1"/>
          </p:cNvSpPr>
          <p:nvPr/>
        </p:nvSpPr>
        <p:spPr bwMode="auto">
          <a:xfrm>
            <a:off x="6191672" y="188640"/>
            <a:ext cx="2772816" cy="468312"/>
          </a:xfrm>
          <a:prstGeom prst="rect">
            <a:avLst/>
          </a:prstGeom>
        </p:spPr>
        <p:txBody>
          <a:bodyPr wrap="none" fromWordArt="1">
            <a:prstTxWarp prst="textPlain">
              <a:avLst>
                <a:gd name="adj" fmla="val 50000"/>
              </a:avLst>
            </a:prstTxWarp>
          </a:bodyPr>
          <a:lstStyle/>
          <a:p>
            <a:pPr algn="ctr"/>
            <a:r>
              <a:rPr lang="en-GB" sz="800" kern="10" dirty="0" smtClean="0">
                <a:ln w="9525">
                  <a:solidFill>
                    <a:srgbClr val="000000"/>
                  </a:solidFill>
                  <a:round/>
                  <a:headEnd/>
                  <a:tailEnd/>
                </a:ln>
                <a:solidFill>
                  <a:srgbClr val="0000FF"/>
                </a:solidFill>
                <a:latin typeface="Arial Black"/>
              </a:rPr>
              <a:t>Flooding in Bangladesh</a:t>
            </a:r>
            <a:endParaRPr lang="en-GB" sz="800" kern="10" dirty="0">
              <a:ln w="9525">
                <a:solidFill>
                  <a:srgbClr val="000000"/>
                </a:solidFill>
                <a:round/>
                <a:headEnd/>
                <a:tailEnd/>
              </a:ln>
              <a:solidFill>
                <a:srgbClr val="0000FF"/>
              </a:solidFill>
              <a:latin typeface="Arial Black"/>
            </a:endParaRPr>
          </a:p>
        </p:txBody>
      </p:sp>
      <p:sp>
        <p:nvSpPr>
          <p:cNvPr id="4" name="TextBox 3"/>
          <p:cNvSpPr txBox="1"/>
          <p:nvPr/>
        </p:nvSpPr>
        <p:spPr>
          <a:xfrm>
            <a:off x="0" y="0"/>
            <a:ext cx="6081264" cy="738664"/>
          </a:xfrm>
          <a:prstGeom prst="rect">
            <a:avLst/>
          </a:prstGeom>
          <a:solidFill>
            <a:srgbClr val="CC66FF"/>
          </a:solidFill>
          <a:ln>
            <a:solidFill>
              <a:schemeClr val="tx1"/>
            </a:solidFill>
          </a:ln>
        </p:spPr>
        <p:txBody>
          <a:bodyPr wrap="square" rtlCol="0">
            <a:spAutoFit/>
          </a:bodyPr>
          <a:lstStyle/>
          <a:p>
            <a:r>
              <a:rPr lang="en-GB" sz="1050" b="1" dirty="0"/>
              <a:t>Bangladesh:</a:t>
            </a:r>
            <a:r>
              <a:rPr lang="en-GB" sz="1050" dirty="0"/>
              <a:t> Bangladesh is located in South Asia. On three sides it is surrounded by India and on the fourth is the Bay of Bengal. Bangladesh has a population of 156 million people, a population density of 1099 square kilometres and a GDP per capita of only $1900</a:t>
            </a:r>
            <a:r>
              <a:rPr lang="en-GB" sz="1050" dirty="0" smtClean="0"/>
              <a:t>. </a:t>
            </a:r>
            <a:r>
              <a:rPr lang="en-GB" sz="1050" dirty="0"/>
              <a:t>Because of various human and physical factors, Bangladesh regularly suffers from floods. </a:t>
            </a:r>
          </a:p>
        </p:txBody>
      </p:sp>
      <p:sp>
        <p:nvSpPr>
          <p:cNvPr id="6" name="TextBox 5"/>
          <p:cNvSpPr txBox="1"/>
          <p:nvPr/>
        </p:nvSpPr>
        <p:spPr>
          <a:xfrm>
            <a:off x="4283968" y="764704"/>
            <a:ext cx="4168578" cy="1446550"/>
          </a:xfrm>
          <a:prstGeom prst="rect">
            <a:avLst/>
          </a:prstGeom>
          <a:solidFill>
            <a:srgbClr val="FFFF00"/>
          </a:solidFill>
          <a:ln>
            <a:solidFill>
              <a:schemeClr val="tx1"/>
            </a:solidFill>
          </a:ln>
        </p:spPr>
        <p:txBody>
          <a:bodyPr wrap="square" rtlCol="0">
            <a:spAutoFit/>
          </a:bodyPr>
          <a:lstStyle/>
          <a:p>
            <a:r>
              <a:rPr lang="en-GB" sz="800" b="1" dirty="0"/>
              <a:t>The Effects of the 1998 Flood</a:t>
            </a:r>
            <a:r>
              <a:rPr lang="en-GB" sz="800" dirty="0"/>
              <a:t/>
            </a:r>
            <a:br>
              <a:rPr lang="en-GB" sz="800" dirty="0"/>
            </a:br>
            <a:r>
              <a:rPr lang="en-GB" sz="800" dirty="0"/>
              <a:t/>
            </a:r>
            <a:br>
              <a:rPr lang="en-GB" sz="800" dirty="0"/>
            </a:br>
            <a:r>
              <a:rPr lang="en-GB" sz="800" dirty="0"/>
              <a:t>Over 57% of Bangladesh's land surface was flooded</a:t>
            </a:r>
          </a:p>
          <a:p>
            <a:r>
              <a:rPr lang="en-GB" sz="800" dirty="0"/>
              <a:t>Over 1,300 people were killed</a:t>
            </a:r>
          </a:p>
          <a:p>
            <a:r>
              <a:rPr lang="en-GB" sz="800" dirty="0"/>
              <a:t>7 million homes were destroyed making 25 million homeless</a:t>
            </a:r>
          </a:p>
          <a:p>
            <a:r>
              <a:rPr lang="en-GB" sz="800" dirty="0"/>
              <a:t>Spread of water borne diseases like typhoid</a:t>
            </a:r>
          </a:p>
          <a:p>
            <a:r>
              <a:rPr lang="en-GB" sz="800" dirty="0"/>
              <a:t>Shortage of clean water and food - many rice paddies flooded (2 million tonnes of rice lost)</a:t>
            </a:r>
          </a:p>
          <a:p>
            <a:r>
              <a:rPr lang="en-GB" sz="800" dirty="0"/>
              <a:t>0.5 million cattle and poultry lost</a:t>
            </a:r>
          </a:p>
          <a:p>
            <a:r>
              <a:rPr lang="en-GB" sz="800" dirty="0"/>
              <a:t>Roads and bridges damaged</a:t>
            </a:r>
          </a:p>
          <a:p>
            <a:r>
              <a:rPr lang="en-GB" sz="800" dirty="0"/>
              <a:t>Total costs estimated at about $1 </a:t>
            </a:r>
            <a:r>
              <a:rPr lang="en-GB" sz="800" dirty="0" smtClean="0"/>
              <a:t>billion</a:t>
            </a:r>
            <a:endParaRPr lang="en-GB" sz="1400" dirty="0"/>
          </a:p>
        </p:txBody>
      </p:sp>
      <p:sp>
        <p:nvSpPr>
          <p:cNvPr id="9" name="TextBox 8"/>
          <p:cNvSpPr txBox="1"/>
          <p:nvPr/>
        </p:nvSpPr>
        <p:spPr>
          <a:xfrm>
            <a:off x="0" y="836712"/>
            <a:ext cx="3888432" cy="2031325"/>
          </a:xfrm>
          <a:prstGeom prst="rect">
            <a:avLst/>
          </a:prstGeom>
          <a:solidFill>
            <a:srgbClr val="FF9933"/>
          </a:solidFill>
          <a:ln>
            <a:solidFill>
              <a:schemeClr val="tx1"/>
            </a:solidFill>
          </a:ln>
        </p:spPr>
        <p:txBody>
          <a:bodyPr wrap="square" rtlCol="0">
            <a:spAutoFit/>
          </a:bodyPr>
          <a:lstStyle/>
          <a:p>
            <a:r>
              <a:rPr lang="en-GB" sz="900" dirty="0"/>
              <a:t/>
            </a:r>
            <a:br>
              <a:rPr lang="en-GB" sz="900" dirty="0"/>
            </a:br>
            <a:r>
              <a:rPr lang="en-GB" sz="900" b="1" dirty="0"/>
              <a:t>Physical Causes</a:t>
            </a:r>
            <a:r>
              <a:rPr lang="en-GB" sz="900" dirty="0"/>
              <a:t/>
            </a:r>
            <a:br>
              <a:rPr lang="en-GB" sz="900" dirty="0"/>
            </a:br>
            <a:r>
              <a:rPr lang="en-GB" sz="900" dirty="0"/>
              <a:t>Three major rivers flow through Bangladesh, the Ganges, the Brahmaputra and the </a:t>
            </a:r>
            <a:r>
              <a:rPr lang="en-GB" sz="900" dirty="0" err="1"/>
              <a:t>Meghna</a:t>
            </a:r>
            <a:endParaRPr lang="en-GB" sz="900" dirty="0"/>
          </a:p>
          <a:p>
            <a:r>
              <a:rPr lang="en-GB" sz="900" dirty="0"/>
              <a:t>The south of the country is very low lying and is basically one big floodplain</a:t>
            </a:r>
          </a:p>
          <a:p>
            <a:r>
              <a:rPr lang="en-GB" sz="900" dirty="0"/>
              <a:t>70% of Bangladesh is less than 1 metre above sea level</a:t>
            </a:r>
          </a:p>
          <a:p>
            <a:r>
              <a:rPr lang="en-GB" sz="900" dirty="0"/>
              <a:t>Snow melt in Himalayas during Spring and Summer increases river discharge</a:t>
            </a:r>
          </a:p>
          <a:p>
            <a:r>
              <a:rPr lang="en-GB" sz="900" dirty="0"/>
              <a:t>Bangladesh experiences the monsoon season (tropical rains) every year from June to September</a:t>
            </a:r>
          </a:p>
          <a:p>
            <a:r>
              <a:rPr lang="en-GB" sz="900" dirty="0"/>
              <a:t>Cyclones can hit Bangladesh from the Bay of Bengal causing storm surges</a:t>
            </a:r>
          </a:p>
          <a:p>
            <a:r>
              <a:rPr lang="en-GB" sz="900" dirty="0"/>
              <a:t>10% of Bangladesh is covered in lakes and </a:t>
            </a:r>
            <a:r>
              <a:rPr lang="en-GB" sz="900" dirty="0" smtClean="0"/>
              <a:t>rivers</a:t>
            </a:r>
            <a:endParaRPr lang="en-GB" sz="900" dirty="0"/>
          </a:p>
        </p:txBody>
      </p:sp>
      <p:sp>
        <p:nvSpPr>
          <p:cNvPr id="10" name="TextBox 9"/>
          <p:cNvSpPr txBox="1"/>
          <p:nvPr/>
        </p:nvSpPr>
        <p:spPr>
          <a:xfrm>
            <a:off x="0" y="2996952"/>
            <a:ext cx="3888432" cy="2046714"/>
          </a:xfrm>
          <a:prstGeom prst="rect">
            <a:avLst/>
          </a:prstGeom>
          <a:solidFill>
            <a:srgbClr val="669900"/>
          </a:solidFill>
          <a:ln>
            <a:solidFill>
              <a:schemeClr val="tx1"/>
            </a:solidFill>
          </a:ln>
        </p:spPr>
        <p:txBody>
          <a:bodyPr wrap="square" rtlCol="0">
            <a:spAutoFit/>
          </a:bodyPr>
          <a:lstStyle/>
          <a:p>
            <a:r>
              <a:rPr lang="en-GB" sz="900" b="1" dirty="0"/>
              <a:t>Human Causes</a:t>
            </a:r>
            <a:r>
              <a:rPr lang="en-GB" sz="900" dirty="0"/>
              <a:t/>
            </a:r>
            <a:br>
              <a:rPr lang="en-GB" sz="900" dirty="0"/>
            </a:br>
            <a:r>
              <a:rPr lang="en-GB" sz="900" dirty="0"/>
              <a:t>Deforestation reducing interception and increasing surface run-off</a:t>
            </a:r>
          </a:p>
          <a:p>
            <a:r>
              <a:rPr lang="en-GB" sz="900" dirty="0"/>
              <a:t>Urbanisation reducing infiltration and increasing surface run-off</a:t>
            </a:r>
          </a:p>
          <a:p>
            <a:r>
              <a:rPr lang="en-GB" sz="900" dirty="0"/>
              <a:t>Population growth increasing population density</a:t>
            </a:r>
          </a:p>
          <a:p>
            <a:r>
              <a:rPr lang="en-GB" sz="900" dirty="0"/>
              <a:t>Growth of informal settlements on marginal land (floodplains)</a:t>
            </a:r>
          </a:p>
          <a:p>
            <a:r>
              <a:rPr lang="en-GB" sz="900" dirty="0"/>
              <a:t>Dams in India causing sedimentation of rivers (reducing cross-section)</a:t>
            </a:r>
          </a:p>
          <a:p>
            <a:r>
              <a:rPr lang="en-GB" sz="900" dirty="0"/>
              <a:t>Poorly maintained flood defences</a:t>
            </a:r>
          </a:p>
          <a:p>
            <a:r>
              <a:rPr lang="en-GB" sz="900" dirty="0"/>
              <a:t>Poor transport and communication links (don't cause floods but prevent the population from being warned and evacuated)</a:t>
            </a:r>
          </a:p>
          <a:p>
            <a:r>
              <a:rPr lang="en-GB" sz="900" dirty="0"/>
              <a:t>Lack of weather warnings (again don't cause, but reduce warning times and give residents less chance to escape)</a:t>
            </a:r>
          </a:p>
          <a:p>
            <a:r>
              <a:rPr lang="en-GB" sz="900" dirty="0"/>
              <a:t>Global warming is causing more snow to melt in the Himalayas, it is causing sea levels to rise and it is increasing the frequency and magnitude of cyclones</a:t>
            </a:r>
            <a:r>
              <a:rPr lang="en-GB" sz="1000" dirty="0" smtClean="0"/>
              <a:t>.</a:t>
            </a:r>
            <a:endParaRPr lang="en-GB" dirty="0"/>
          </a:p>
        </p:txBody>
      </p:sp>
      <p:sp>
        <p:nvSpPr>
          <p:cNvPr id="11" name="TextBox 10"/>
          <p:cNvSpPr txBox="1"/>
          <p:nvPr/>
        </p:nvSpPr>
        <p:spPr>
          <a:xfrm>
            <a:off x="0" y="5085184"/>
            <a:ext cx="3993032" cy="1061829"/>
          </a:xfrm>
          <a:prstGeom prst="rect">
            <a:avLst/>
          </a:prstGeom>
          <a:solidFill>
            <a:srgbClr val="FF3300"/>
          </a:solidFill>
          <a:ln>
            <a:solidFill>
              <a:schemeClr val="tx1"/>
            </a:solidFill>
          </a:ln>
        </p:spPr>
        <p:txBody>
          <a:bodyPr wrap="square" rtlCol="0">
            <a:spAutoFit/>
          </a:bodyPr>
          <a:lstStyle/>
          <a:p>
            <a:r>
              <a:rPr lang="en-GB" sz="900" b="1" dirty="0"/>
              <a:t>Short Term </a:t>
            </a:r>
            <a:r>
              <a:rPr lang="en-GB" sz="900" b="1" dirty="0" smtClean="0"/>
              <a:t>Management</a:t>
            </a:r>
            <a:r>
              <a:rPr lang="en-GB" sz="900" dirty="0"/>
              <a:t/>
            </a:r>
            <a:br>
              <a:rPr lang="en-GB" sz="900" dirty="0"/>
            </a:br>
            <a:r>
              <a:rPr lang="en-GB" sz="900" dirty="0"/>
              <a:t>Boats used to rescue victims stranded on buildings and patches of dry land</a:t>
            </a:r>
          </a:p>
          <a:p>
            <a:r>
              <a:rPr lang="en-GB" sz="900" dirty="0"/>
              <a:t>Emergency water and food supplies distributed</a:t>
            </a:r>
          </a:p>
          <a:p>
            <a:r>
              <a:rPr lang="en-GB" sz="900" dirty="0"/>
              <a:t>Food supplied for surviving animals</a:t>
            </a:r>
          </a:p>
          <a:p>
            <a:r>
              <a:rPr lang="en-GB" sz="900" dirty="0"/>
              <a:t>Aid accepted from foreign countries</a:t>
            </a:r>
          </a:p>
          <a:p>
            <a:r>
              <a:rPr lang="en-GB" sz="900" dirty="0"/>
              <a:t>Tents and blankets provided for homeless</a:t>
            </a:r>
          </a:p>
          <a:p>
            <a:r>
              <a:rPr lang="en-GB" sz="900" dirty="0"/>
              <a:t>Basic repairs to houses and sewer </a:t>
            </a:r>
            <a:r>
              <a:rPr lang="en-GB" sz="900" dirty="0" smtClean="0"/>
              <a:t>systems</a:t>
            </a:r>
            <a:endParaRPr lang="en-GB" sz="1600" dirty="0"/>
          </a:p>
        </p:txBody>
      </p:sp>
      <p:sp>
        <p:nvSpPr>
          <p:cNvPr id="12" name="TextBox 11"/>
          <p:cNvSpPr txBox="1"/>
          <p:nvPr/>
        </p:nvSpPr>
        <p:spPr>
          <a:xfrm>
            <a:off x="0" y="6211669"/>
            <a:ext cx="5508104" cy="646331"/>
          </a:xfrm>
          <a:prstGeom prst="rect">
            <a:avLst/>
          </a:prstGeom>
          <a:noFill/>
          <a:ln>
            <a:solidFill>
              <a:schemeClr val="tx1"/>
            </a:solidFill>
          </a:ln>
        </p:spPr>
        <p:txBody>
          <a:bodyPr wrap="square" rtlCol="0">
            <a:spAutoFit/>
          </a:bodyPr>
          <a:lstStyle/>
          <a:p>
            <a:r>
              <a:rPr lang="en-GB" sz="900" b="1" dirty="0"/>
              <a:t>Long Term </a:t>
            </a:r>
            <a:r>
              <a:rPr lang="en-GB" sz="900" b="1" dirty="0" smtClean="0"/>
              <a:t>Management</a:t>
            </a:r>
            <a:r>
              <a:rPr lang="en-GB" sz="900" dirty="0"/>
              <a:t/>
            </a:r>
            <a:br>
              <a:rPr lang="en-GB" sz="900" dirty="0"/>
            </a:br>
            <a:r>
              <a:rPr lang="en-GB" sz="900" dirty="0" smtClean="0"/>
              <a:t>- Reduced </a:t>
            </a:r>
            <a:r>
              <a:rPr lang="en-GB" sz="900" dirty="0"/>
              <a:t>rates of deforestation in the Himalayan </a:t>
            </a:r>
            <a:r>
              <a:rPr lang="en-GB" sz="900" dirty="0" smtClean="0"/>
              <a:t>foothills, - The </a:t>
            </a:r>
            <a:r>
              <a:rPr lang="en-GB" sz="900" dirty="0"/>
              <a:t>building of seven large dams - cost up to $40 million and construction up to 40 </a:t>
            </a:r>
            <a:r>
              <a:rPr lang="en-GB" sz="900" dirty="0" smtClean="0"/>
              <a:t>years, - The building of 5000 flood shelters, - The </a:t>
            </a:r>
            <a:r>
              <a:rPr lang="en-GB" sz="900" dirty="0"/>
              <a:t>building of 350km of levees (</a:t>
            </a:r>
            <a:r>
              <a:rPr lang="en-GB" sz="900" dirty="0" smtClean="0"/>
              <a:t>embankments), - Create </a:t>
            </a:r>
            <a:r>
              <a:rPr lang="en-GB" sz="900" dirty="0"/>
              <a:t>flood water storage </a:t>
            </a:r>
            <a:r>
              <a:rPr lang="en-GB" sz="900" dirty="0" smtClean="0"/>
              <a:t>areas, - Developing </a:t>
            </a:r>
            <a:r>
              <a:rPr lang="en-GB" sz="900" dirty="0"/>
              <a:t>flood warning </a:t>
            </a:r>
            <a:r>
              <a:rPr lang="en-GB" sz="900" dirty="0" smtClean="0"/>
              <a:t>scheme</a:t>
            </a:r>
            <a:endParaRPr lang="en-GB" sz="900" dirty="0"/>
          </a:p>
        </p:txBody>
      </p:sp>
    </p:spTree>
    <p:extLst>
      <p:ext uri="{BB962C8B-B14F-4D97-AF65-F5344CB8AC3E}">
        <p14:creationId xmlns:p14="http://schemas.microsoft.com/office/powerpoint/2010/main" xmlns="" val="1999730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4895528" y="0"/>
            <a:ext cx="4248472" cy="836712"/>
          </a:xfrm>
          <a:prstGeom prst="rect">
            <a:avLst/>
          </a:prstGeom>
        </p:spPr>
        <p:txBody>
          <a:bodyPr wrap="none" fromWordArt="1">
            <a:prstTxWarp prst="textPlain">
              <a:avLst>
                <a:gd name="adj" fmla="val 50000"/>
              </a:avLst>
            </a:prstTxWarp>
          </a:bodyPr>
          <a:lstStyle/>
          <a:p>
            <a:pPr algn="ctr"/>
            <a:r>
              <a:rPr lang="en-GB" sz="800" kern="10" dirty="0" smtClean="0">
                <a:ln w="9525">
                  <a:solidFill>
                    <a:srgbClr val="000000"/>
                  </a:solidFill>
                  <a:round/>
                  <a:headEnd/>
                  <a:tailEnd/>
                </a:ln>
                <a:solidFill>
                  <a:srgbClr val="0000FF"/>
                </a:solidFill>
                <a:latin typeface="Arial Black"/>
              </a:rPr>
              <a:t>Coastal Processes</a:t>
            </a:r>
          </a:p>
          <a:p>
            <a:pPr algn="ctr"/>
            <a:r>
              <a:rPr lang="en-GB" sz="800" kern="10" dirty="0" smtClean="0">
                <a:ln w="9525">
                  <a:solidFill>
                    <a:srgbClr val="000000"/>
                  </a:solidFill>
                  <a:round/>
                  <a:headEnd/>
                  <a:tailEnd/>
                </a:ln>
                <a:solidFill>
                  <a:srgbClr val="0000FF"/>
                </a:solidFill>
                <a:latin typeface="Arial Black"/>
              </a:rPr>
              <a:t>@</a:t>
            </a:r>
          </a:p>
          <a:p>
            <a:pPr algn="ctr"/>
            <a:r>
              <a:rPr lang="en-GB" sz="800" kern="10" dirty="0" smtClean="0">
                <a:ln w="9525">
                  <a:solidFill>
                    <a:srgbClr val="000000"/>
                  </a:solidFill>
                  <a:round/>
                  <a:headEnd/>
                  <a:tailEnd/>
                </a:ln>
                <a:solidFill>
                  <a:srgbClr val="0000FF"/>
                </a:solidFill>
                <a:latin typeface="Arial Black"/>
              </a:rPr>
              <a:t>Westward Ho!</a:t>
            </a:r>
            <a:endParaRPr lang="en-GB" sz="800" kern="10" dirty="0">
              <a:ln w="9525">
                <a:solidFill>
                  <a:srgbClr val="000000"/>
                </a:solidFill>
                <a:round/>
                <a:headEnd/>
                <a:tailEnd/>
              </a:ln>
              <a:solidFill>
                <a:srgbClr val="0000FF"/>
              </a:solidFill>
              <a:latin typeface="Arial Black"/>
            </a:endParaRPr>
          </a:p>
        </p:txBody>
      </p:sp>
      <p:pic>
        <p:nvPicPr>
          <p:cNvPr id="1026" name="Picture 2"/>
          <p:cNvPicPr>
            <a:picLocks noChangeAspect="1" noChangeArrowheads="1"/>
          </p:cNvPicPr>
          <p:nvPr/>
        </p:nvPicPr>
        <p:blipFill>
          <a:blip r:embed="rId2" cstate="print"/>
          <a:srcRect/>
          <a:stretch>
            <a:fillRect/>
          </a:stretch>
        </p:blipFill>
        <p:spPr bwMode="auto">
          <a:xfrm>
            <a:off x="0" y="4149080"/>
            <a:ext cx="3371369" cy="2708920"/>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0"/>
            <a:ext cx="4838700" cy="41052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419872" y="4077072"/>
            <a:ext cx="2952328" cy="2780928"/>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372200" y="4077072"/>
            <a:ext cx="2771800" cy="2780928"/>
          </a:xfrm>
          <a:prstGeom prst="rect">
            <a:avLst/>
          </a:prstGeom>
          <a:noFill/>
          <a:ln w="9525">
            <a:solidFill>
              <a:schemeClr val="tx1"/>
            </a:solid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4860032" y="1844824"/>
            <a:ext cx="4283968" cy="1190625"/>
          </a:xfrm>
          <a:prstGeom prst="rect">
            <a:avLst/>
          </a:prstGeom>
          <a:noFill/>
          <a:ln w="9525">
            <a:solidFill>
              <a:schemeClr val="tx1"/>
            </a:solid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860032" y="3068960"/>
            <a:ext cx="4283968" cy="971550"/>
          </a:xfrm>
          <a:prstGeom prst="rect">
            <a:avLst/>
          </a:prstGeom>
          <a:noFill/>
          <a:ln w="9525">
            <a:solidFill>
              <a:schemeClr val="tx1"/>
            </a:solidFill>
            <a:miter lim="800000"/>
            <a:headEnd/>
            <a:tailEnd/>
          </a:ln>
        </p:spPr>
      </p:pic>
      <p:sp>
        <p:nvSpPr>
          <p:cNvPr id="12" name="TextBox 11"/>
          <p:cNvSpPr txBox="1"/>
          <p:nvPr/>
        </p:nvSpPr>
        <p:spPr>
          <a:xfrm>
            <a:off x="4860032" y="908720"/>
            <a:ext cx="4283968" cy="938719"/>
          </a:xfrm>
          <a:prstGeom prst="rect">
            <a:avLst/>
          </a:prstGeom>
          <a:solidFill>
            <a:srgbClr val="FD4031"/>
          </a:solidFill>
          <a:ln>
            <a:solidFill>
              <a:schemeClr val="tx1"/>
            </a:solidFill>
          </a:ln>
        </p:spPr>
        <p:txBody>
          <a:bodyPr wrap="square" rtlCol="0">
            <a:spAutoFit/>
          </a:bodyPr>
          <a:lstStyle/>
          <a:p>
            <a:r>
              <a:rPr lang="en-GB" sz="1050" b="1" dirty="0" smtClean="0"/>
              <a:t>Westward Ho! </a:t>
            </a:r>
            <a:r>
              <a:rPr lang="en-GB" sz="900" dirty="0" smtClean="0"/>
              <a:t>is under threat from the sea.  The 4 types of erosion are impacting on the coastline </a:t>
            </a:r>
            <a:r>
              <a:rPr lang="en-GB" sz="900" dirty="0" err="1" smtClean="0"/>
              <a:t>seein</a:t>
            </a:r>
            <a:r>
              <a:rPr lang="en-GB" sz="900" dirty="0" smtClean="0"/>
              <a:t> headland, bays, stacks, arches and stumps appearing as well as the wave cut platform.  Westward Ho! is also impacted by </a:t>
            </a:r>
            <a:r>
              <a:rPr lang="en-GB" sz="900" dirty="0" err="1" smtClean="0"/>
              <a:t>longshore</a:t>
            </a:r>
            <a:r>
              <a:rPr lang="en-GB" sz="900" dirty="0" smtClean="0"/>
              <a:t> drift from SW prevailing winds taking material from Hartland point.  The coastline needs management and protection for the future.  - Maybe MANAGED RETREAT is an option?</a:t>
            </a:r>
            <a:endParaRPr lang="en-GB"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331913" y="1916113"/>
            <a:ext cx="3816350" cy="576262"/>
          </a:xfrm>
          <a:prstGeom prst="rect">
            <a:avLst/>
          </a:prstGeom>
        </p:spPr>
        <p:txBody>
          <a:bodyPr wrap="none" fromWordArt="1">
            <a:prstTxWarp prst="textPlain">
              <a:avLst>
                <a:gd name="adj" fmla="val 50000"/>
              </a:avLst>
            </a:prstTxWarp>
          </a:bodyPr>
          <a:lstStyle/>
          <a:p>
            <a:pPr algn="ctr"/>
            <a:r>
              <a:rPr lang="en-GB" kern="10">
                <a:ln w="9525">
                  <a:solidFill>
                    <a:srgbClr val="000000"/>
                  </a:solidFill>
                  <a:round/>
                  <a:headEnd/>
                  <a:tailEnd/>
                </a:ln>
                <a:solidFill>
                  <a:srgbClr val="3366FF"/>
                </a:solidFill>
                <a:latin typeface="Arial Black"/>
              </a:rPr>
              <a:t>China's One Child Policy </a:t>
            </a:r>
          </a:p>
          <a:p>
            <a:pPr algn="ctr"/>
            <a:r>
              <a:rPr lang="en-GB" kern="10">
                <a:ln w="9525">
                  <a:solidFill>
                    <a:srgbClr val="000000"/>
                  </a:solidFill>
                  <a:round/>
                  <a:headEnd/>
                  <a:tailEnd/>
                </a:ln>
                <a:solidFill>
                  <a:srgbClr val="3366FF"/>
                </a:solidFill>
                <a:latin typeface="Arial Black"/>
              </a:rPr>
              <a:t>Population management </a:t>
            </a:r>
          </a:p>
        </p:txBody>
      </p:sp>
      <p:pic>
        <p:nvPicPr>
          <p:cNvPr id="2053" name="Picture 5" descr="Graphic"/>
          <p:cNvPicPr>
            <a:picLocks noChangeAspect="1" noChangeArrowheads="1"/>
          </p:cNvPicPr>
          <p:nvPr/>
        </p:nvPicPr>
        <p:blipFill>
          <a:blip r:embed="rId2" cstate="print"/>
          <a:srcRect/>
          <a:stretch>
            <a:fillRect/>
          </a:stretch>
        </p:blipFill>
        <p:spPr bwMode="auto">
          <a:xfrm>
            <a:off x="4716016" y="2564904"/>
            <a:ext cx="2160240" cy="2745583"/>
          </a:xfrm>
          <a:prstGeom prst="rect">
            <a:avLst/>
          </a:prstGeom>
          <a:noFill/>
        </p:spPr>
      </p:pic>
      <p:sp>
        <p:nvSpPr>
          <p:cNvPr id="2054" name="Rectangle 6"/>
          <p:cNvSpPr>
            <a:spLocks noChangeArrowheads="1"/>
          </p:cNvSpPr>
          <p:nvPr/>
        </p:nvSpPr>
        <p:spPr bwMode="auto">
          <a:xfrm>
            <a:off x="250825" y="188913"/>
            <a:ext cx="5976938" cy="1584325"/>
          </a:xfrm>
          <a:prstGeom prst="rect">
            <a:avLst/>
          </a:prstGeom>
          <a:solidFill>
            <a:srgbClr val="FFFFFF"/>
          </a:solidFill>
          <a:ln w="9525">
            <a:solidFill>
              <a:srgbClr val="000000"/>
            </a:solidFill>
            <a:miter lim="800000"/>
            <a:headEnd/>
            <a:tailEnd/>
          </a:ln>
        </p:spPr>
        <p:txBody>
          <a:bodyPr/>
          <a:lstStyle/>
          <a:p>
            <a:pPr algn="ctr"/>
            <a:r>
              <a:rPr lang="en-GB" sz="1200" u="sng"/>
              <a:t>Why was Chinas population controlled?</a:t>
            </a:r>
          </a:p>
          <a:p>
            <a:pPr algn="ctr"/>
            <a:endParaRPr lang="en-GB" sz="1200" u="sng"/>
          </a:p>
          <a:p>
            <a:r>
              <a:rPr lang="en-GB" sz="1200"/>
              <a:t>China had to control its population as the country was increasing and increasing. In the 1950s, China wanted to improve its wealth; the President thought the country had too many people to increase its wealth.</a:t>
            </a:r>
          </a:p>
          <a:p>
            <a:r>
              <a:rPr lang="en-GB" sz="1200"/>
              <a:t>-There were more people in China </a:t>
            </a:r>
            <a:r>
              <a:rPr lang="en-US" sz="1200"/>
              <a:t>than the </a:t>
            </a:r>
            <a:r>
              <a:rPr lang="en-US" sz="1200" b="1"/>
              <a:t>combined</a:t>
            </a:r>
            <a:r>
              <a:rPr lang="en-US" sz="1200"/>
              <a:t> population of Europe, the Americas and Japan.</a:t>
            </a:r>
          </a:p>
          <a:p>
            <a:r>
              <a:rPr lang="en-US" sz="1200"/>
              <a:t>-The population was creeping quickly to 1 Billion people.</a:t>
            </a:r>
          </a:p>
          <a:p>
            <a:endParaRPr lang="en-US" sz="1200"/>
          </a:p>
          <a:p>
            <a:endParaRPr lang="en-GB"/>
          </a:p>
        </p:txBody>
      </p:sp>
      <p:sp>
        <p:nvSpPr>
          <p:cNvPr id="2055" name="Rectangle 7"/>
          <p:cNvSpPr>
            <a:spLocks noChangeArrowheads="1"/>
          </p:cNvSpPr>
          <p:nvPr/>
        </p:nvSpPr>
        <p:spPr bwMode="auto">
          <a:xfrm>
            <a:off x="6300788" y="188913"/>
            <a:ext cx="2560637" cy="2016125"/>
          </a:xfrm>
          <a:prstGeom prst="rect">
            <a:avLst/>
          </a:prstGeom>
          <a:solidFill>
            <a:srgbClr val="FFFFFF"/>
          </a:solidFill>
          <a:ln w="9525">
            <a:solidFill>
              <a:srgbClr val="000000"/>
            </a:solidFill>
            <a:miter lim="800000"/>
            <a:headEnd/>
            <a:tailEnd/>
          </a:ln>
        </p:spPr>
        <p:txBody>
          <a:bodyPr/>
          <a:lstStyle/>
          <a:p>
            <a:r>
              <a:rPr lang="en-GB" sz="1100">
                <a:latin typeface="Comic Sans MS" pitchFamily="66" charset="0"/>
              </a:rPr>
              <a:t>Reasons why China thought it wouldn’t become rich with a big population</a:t>
            </a:r>
          </a:p>
          <a:p>
            <a:r>
              <a:rPr lang="en-GB" sz="1100">
                <a:latin typeface="Comic Sans MS" pitchFamily="66" charset="0"/>
              </a:rPr>
              <a:t>-Need more food which means they couldn’t sell a lot to other countries</a:t>
            </a:r>
          </a:p>
          <a:p>
            <a:pPr>
              <a:buFont typeface="Times New Roman" pitchFamily="18" charset="0"/>
              <a:buChar char="-"/>
            </a:pPr>
            <a:r>
              <a:rPr lang="en-GB" sz="1100">
                <a:latin typeface="Comic Sans MS" pitchFamily="66" charset="0"/>
              </a:rPr>
              <a:t>The government would have to spend a lot of money on health care and education.</a:t>
            </a:r>
          </a:p>
          <a:p>
            <a:pPr>
              <a:buFont typeface="Times New Roman" pitchFamily="18" charset="0"/>
              <a:buChar char="-"/>
            </a:pPr>
            <a:r>
              <a:rPr lang="en-GB" sz="1100">
                <a:latin typeface="Comic Sans MS" pitchFamily="66" charset="0"/>
              </a:rPr>
              <a:t> Wouldn’t be enough jobs for everyone so the government would have to pay benefits</a:t>
            </a:r>
          </a:p>
        </p:txBody>
      </p:sp>
      <p:sp>
        <p:nvSpPr>
          <p:cNvPr id="2056" name="Rectangle 8"/>
          <p:cNvSpPr>
            <a:spLocks noChangeArrowheads="1"/>
          </p:cNvSpPr>
          <p:nvPr/>
        </p:nvSpPr>
        <p:spPr bwMode="auto">
          <a:xfrm>
            <a:off x="179388" y="2565400"/>
            <a:ext cx="4392612" cy="3959225"/>
          </a:xfrm>
          <a:prstGeom prst="rect">
            <a:avLst/>
          </a:prstGeom>
          <a:solidFill>
            <a:srgbClr val="FFFFFF"/>
          </a:solidFill>
          <a:ln w="9525">
            <a:solidFill>
              <a:srgbClr val="000000"/>
            </a:solidFill>
            <a:miter lim="800000"/>
            <a:headEnd/>
            <a:tailEnd/>
          </a:ln>
        </p:spPr>
        <p:txBody>
          <a:bodyPr/>
          <a:lstStyle/>
          <a:p>
            <a:pPr algn="ctr"/>
            <a:r>
              <a:rPr lang="en-GB" sz="1200" u="sng" dirty="0">
                <a:latin typeface="Times New Roman" pitchFamily="18" charset="0"/>
              </a:rPr>
              <a:t>The One child Policy</a:t>
            </a:r>
          </a:p>
          <a:p>
            <a:pPr algn="ctr"/>
            <a:endParaRPr lang="en-GB" sz="1200" u="sng" dirty="0">
              <a:latin typeface="Times New Roman" pitchFamily="18" charset="0"/>
            </a:endParaRPr>
          </a:p>
          <a:p>
            <a:r>
              <a:rPr lang="en-GB" sz="1200" dirty="0">
                <a:latin typeface="Times New Roman" pitchFamily="18" charset="0"/>
              </a:rPr>
              <a:t>In  1979 the Chinese government introduced the One Child Policy. This meant each couple could only have one child.</a:t>
            </a:r>
          </a:p>
          <a:p>
            <a:endParaRPr lang="en-GB" sz="1200" dirty="0">
              <a:latin typeface="Times New Roman" pitchFamily="18" charset="0"/>
            </a:endParaRPr>
          </a:p>
          <a:p>
            <a:r>
              <a:rPr lang="en-GB" sz="1200" dirty="0">
                <a:latin typeface="Times New Roman" pitchFamily="18" charset="0"/>
              </a:rPr>
              <a:t>If couples had more than one child they would have to pay fines or they would force the mother to have an abortion. You had to be married and over 25years to have children.</a:t>
            </a:r>
          </a:p>
          <a:p>
            <a:endParaRPr lang="en-GB" sz="1200" dirty="0">
              <a:latin typeface="Times New Roman" pitchFamily="18" charset="0"/>
            </a:endParaRPr>
          </a:p>
          <a:p>
            <a:r>
              <a:rPr lang="en-GB" sz="1200" dirty="0">
                <a:latin typeface="Times New Roman" pitchFamily="18" charset="0"/>
              </a:rPr>
              <a:t>If couples had one child they would get free healthcare, education and money.</a:t>
            </a:r>
          </a:p>
          <a:p>
            <a:endParaRPr lang="en-GB" sz="1200" dirty="0">
              <a:latin typeface="Times New Roman" pitchFamily="18" charset="0"/>
            </a:endParaRPr>
          </a:p>
          <a:p>
            <a:r>
              <a:rPr lang="en-GB" sz="1200" dirty="0">
                <a:latin typeface="Times New Roman" pitchFamily="18" charset="0"/>
              </a:rPr>
              <a:t>Married couples in the countryside were allowed 2 children as the government saw that children were needed to help with farming.</a:t>
            </a:r>
          </a:p>
          <a:p>
            <a:endParaRPr lang="en-GB" sz="1200" dirty="0">
              <a:latin typeface="Times New Roman" pitchFamily="18" charset="0"/>
            </a:endParaRPr>
          </a:p>
          <a:p>
            <a:r>
              <a:rPr lang="en-GB" sz="1200" dirty="0">
                <a:latin typeface="Times New Roman" pitchFamily="18" charset="0"/>
              </a:rPr>
              <a:t>As families were only allowed one child, most wanted a boy to keep on the family name, so if women found out they were having a girl they would adopt or abort the baby. This now has created a large population of males and not enough females.  In 2000, it was reported that 90% of foetuses aborted in China were female</a:t>
            </a:r>
            <a:r>
              <a:rPr lang="en-GB" sz="1200" dirty="0">
                <a:solidFill>
                  <a:srgbClr val="333333"/>
                </a:solidFill>
                <a:latin typeface="Times New Roman" pitchFamily="18" charset="0"/>
              </a:rPr>
              <a:t>. </a:t>
            </a:r>
            <a:r>
              <a:rPr lang="en-GB" sz="1200" dirty="0">
                <a:solidFill>
                  <a:srgbClr val="000000"/>
                </a:solidFill>
                <a:latin typeface="Times New Roman" pitchFamily="18" charset="0"/>
              </a:rPr>
              <a:t>Today it is thought that men outnumber women by more than 60 million.</a:t>
            </a:r>
          </a:p>
          <a:p>
            <a:endParaRPr lang="en-GB" dirty="0"/>
          </a:p>
        </p:txBody>
      </p:sp>
      <p:sp>
        <p:nvSpPr>
          <p:cNvPr id="2057" name="Rectangle 9"/>
          <p:cNvSpPr>
            <a:spLocks noChangeArrowheads="1"/>
          </p:cNvSpPr>
          <p:nvPr/>
        </p:nvSpPr>
        <p:spPr bwMode="auto">
          <a:xfrm>
            <a:off x="6948264" y="2349500"/>
            <a:ext cx="2016224" cy="4508500"/>
          </a:xfrm>
          <a:prstGeom prst="rect">
            <a:avLst/>
          </a:prstGeom>
          <a:solidFill>
            <a:srgbClr val="FFFFFF"/>
          </a:solidFill>
          <a:ln w="9525">
            <a:solidFill>
              <a:srgbClr val="000000"/>
            </a:solidFill>
            <a:miter lim="800000"/>
            <a:headEnd/>
            <a:tailEnd/>
          </a:ln>
        </p:spPr>
        <p:txBody>
          <a:bodyPr/>
          <a:lstStyle/>
          <a:p>
            <a:pPr algn="ctr"/>
            <a:r>
              <a:rPr lang="en-GB" sz="1200" u="sng" dirty="0">
                <a:latin typeface="Times New Roman" pitchFamily="18" charset="0"/>
              </a:rPr>
              <a:t>Has it worked?</a:t>
            </a:r>
          </a:p>
          <a:p>
            <a:pPr algn="ctr"/>
            <a:endParaRPr lang="en-GB" sz="1200" u="sng" dirty="0">
              <a:latin typeface="Times New Roman" pitchFamily="18" charset="0"/>
            </a:endParaRPr>
          </a:p>
          <a:p>
            <a:r>
              <a:rPr lang="en-GB" sz="1200" dirty="0">
                <a:solidFill>
                  <a:srgbClr val="333333"/>
                </a:solidFill>
                <a:latin typeface="Verdana" pitchFamily="34" charset="0"/>
              </a:rPr>
              <a:t>The birth rate in China has fallen since 1979, and the rate of population growth is now 0.7%.</a:t>
            </a:r>
          </a:p>
          <a:p>
            <a:endParaRPr lang="en-GB" sz="1200" dirty="0">
              <a:solidFill>
                <a:srgbClr val="333333"/>
              </a:solidFill>
              <a:latin typeface="Verdana" pitchFamily="34" charset="0"/>
            </a:endParaRPr>
          </a:p>
          <a:p>
            <a:r>
              <a:rPr lang="en-GB" sz="1200" dirty="0">
                <a:solidFill>
                  <a:srgbClr val="333333"/>
                </a:solidFill>
                <a:latin typeface="Verdana" pitchFamily="34" charset="0"/>
              </a:rPr>
              <a:t>China's one-child policy has been somewhat relaxed in recent years. Couples can now apply to have a second child if their first child is a girl, or if both parents are themselves only-children.</a:t>
            </a:r>
          </a:p>
          <a:p>
            <a:endParaRPr lang="en-GB" sz="1200" dirty="0">
              <a:solidFill>
                <a:srgbClr val="333333"/>
              </a:solidFill>
              <a:latin typeface="Verdana" pitchFamily="34" charset="0"/>
            </a:endParaRPr>
          </a:p>
          <a:p>
            <a:r>
              <a:rPr lang="en-GB" sz="1200" dirty="0">
                <a:solidFill>
                  <a:srgbClr val="333333"/>
                </a:solidFill>
                <a:latin typeface="Verdana" pitchFamily="34" charset="0"/>
              </a:rPr>
              <a:t>While China's population is now rising more slowly, it still has a very large total population (1.3 billion in 2008). </a:t>
            </a:r>
            <a:endParaRPr lang="en-GB" sz="1200" dirty="0"/>
          </a:p>
        </p:txBody>
      </p:sp>
      <p:pic>
        <p:nvPicPr>
          <p:cNvPr id="2058" name="Picture 10" descr="http://topnews.in/law/files/ChinaFlag11.png"/>
          <p:cNvPicPr>
            <a:picLocks noChangeAspect="1" noChangeArrowheads="1"/>
          </p:cNvPicPr>
          <p:nvPr/>
        </p:nvPicPr>
        <p:blipFill>
          <a:blip r:embed="rId3" r:link="rId4" cstate="print"/>
          <a:srcRect/>
          <a:stretch>
            <a:fillRect/>
          </a:stretch>
        </p:blipFill>
        <p:spPr bwMode="auto">
          <a:xfrm>
            <a:off x="250825" y="1773238"/>
            <a:ext cx="871538" cy="690562"/>
          </a:xfrm>
          <a:prstGeom prst="rect">
            <a:avLst/>
          </a:prstGeom>
          <a:noFill/>
          <a:ln w="9525">
            <a:noFill/>
            <a:miter lim="800000"/>
            <a:headEnd/>
            <a:tailEnd/>
          </a:ln>
        </p:spPr>
      </p:pic>
      <p:pic>
        <p:nvPicPr>
          <p:cNvPr id="2059" name="Picture 11" descr="http://topnews.in/law/files/ChinaFlag11.png"/>
          <p:cNvPicPr>
            <a:picLocks noChangeAspect="1" noChangeArrowheads="1"/>
          </p:cNvPicPr>
          <p:nvPr/>
        </p:nvPicPr>
        <p:blipFill>
          <a:blip r:embed="rId3" r:link="rId4" cstate="print"/>
          <a:srcRect/>
          <a:stretch>
            <a:fillRect/>
          </a:stretch>
        </p:blipFill>
        <p:spPr bwMode="auto">
          <a:xfrm>
            <a:off x="5292725" y="1844675"/>
            <a:ext cx="871538" cy="690563"/>
          </a:xfrm>
          <a:prstGeom prst="rect">
            <a:avLst/>
          </a:prstGeom>
          <a:noFill/>
          <a:ln w="9525">
            <a:noFill/>
            <a:miter lim="800000"/>
            <a:headEnd/>
            <a:tailEnd/>
          </a:ln>
        </p:spPr>
      </p:pic>
      <p:pic>
        <p:nvPicPr>
          <p:cNvPr id="2061" name="Picture 13" descr="baby-boy-clipart"/>
          <p:cNvPicPr>
            <a:picLocks noChangeAspect="1" noChangeArrowheads="1"/>
          </p:cNvPicPr>
          <p:nvPr/>
        </p:nvPicPr>
        <p:blipFill>
          <a:blip r:embed="rId5" cstate="print"/>
          <a:srcRect/>
          <a:stretch>
            <a:fillRect/>
          </a:stretch>
        </p:blipFill>
        <p:spPr bwMode="auto">
          <a:xfrm>
            <a:off x="5004048" y="5301208"/>
            <a:ext cx="1365895" cy="13370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srcRect/>
          <a:stretch>
            <a:fillRect/>
          </a:stretch>
        </p:blipFill>
        <p:spPr bwMode="auto">
          <a:xfrm>
            <a:off x="250825" y="1412875"/>
            <a:ext cx="3398838" cy="1390650"/>
          </a:xfrm>
          <a:prstGeom prst="rect">
            <a:avLst/>
          </a:prstGeom>
          <a:noFill/>
        </p:spPr>
      </p:pic>
      <p:sp>
        <p:nvSpPr>
          <p:cNvPr id="13316" name="WordArt 4"/>
          <p:cNvSpPr>
            <a:spLocks noChangeArrowheads="1" noChangeShapeType="1" noTextEdit="1"/>
          </p:cNvSpPr>
          <p:nvPr/>
        </p:nvSpPr>
        <p:spPr bwMode="auto">
          <a:xfrm>
            <a:off x="2195513" y="188913"/>
            <a:ext cx="5256212" cy="1008062"/>
          </a:xfrm>
          <a:prstGeom prst="rect">
            <a:avLst/>
          </a:prstGeom>
        </p:spPr>
        <p:txBody>
          <a:bodyPr wrap="none" fromWordArt="1">
            <a:prstTxWarp prst="textPlain">
              <a:avLst>
                <a:gd name="adj" fmla="val 50000"/>
              </a:avLst>
            </a:prstTxWarp>
          </a:bodyPr>
          <a:lstStyle/>
          <a:p>
            <a:pPr algn="ctr"/>
            <a:r>
              <a:rPr lang="en-GB" kern="10">
                <a:ln w="9525">
                  <a:solidFill>
                    <a:srgbClr val="000000"/>
                  </a:solidFill>
                  <a:round/>
                  <a:headEnd/>
                  <a:tailEnd/>
                </a:ln>
                <a:solidFill>
                  <a:srgbClr val="3366FF"/>
                </a:solidFill>
                <a:latin typeface="Arial Black"/>
              </a:rPr>
              <a:t>International Migration (Outside the EU)</a:t>
            </a:r>
          </a:p>
          <a:p>
            <a:pPr algn="ctr"/>
            <a:r>
              <a:rPr lang="en-GB" kern="10">
                <a:ln w="9525">
                  <a:solidFill>
                    <a:srgbClr val="000000"/>
                  </a:solidFill>
                  <a:round/>
                  <a:headEnd/>
                  <a:tailEnd/>
                </a:ln>
                <a:solidFill>
                  <a:srgbClr val="3366FF"/>
                </a:solidFill>
                <a:latin typeface="Arial Black"/>
              </a:rPr>
              <a:t>Mexico to the USA</a:t>
            </a:r>
          </a:p>
        </p:txBody>
      </p:sp>
      <p:pic>
        <p:nvPicPr>
          <p:cNvPr id="13318" name="Picture 6"/>
          <p:cNvPicPr>
            <a:picLocks noChangeAspect="1" noChangeArrowheads="1"/>
          </p:cNvPicPr>
          <p:nvPr/>
        </p:nvPicPr>
        <p:blipFill>
          <a:blip r:embed="rId3" cstate="print"/>
          <a:srcRect/>
          <a:stretch>
            <a:fillRect/>
          </a:stretch>
        </p:blipFill>
        <p:spPr bwMode="auto">
          <a:xfrm>
            <a:off x="4643438" y="1341438"/>
            <a:ext cx="4260850" cy="2139950"/>
          </a:xfrm>
          <a:prstGeom prst="rect">
            <a:avLst/>
          </a:prstGeom>
          <a:noFill/>
        </p:spPr>
      </p:pic>
      <p:pic>
        <p:nvPicPr>
          <p:cNvPr id="13320" name="Picture 8" descr="mexico_flag"/>
          <p:cNvPicPr>
            <a:picLocks noChangeAspect="1" noChangeArrowheads="1"/>
          </p:cNvPicPr>
          <p:nvPr/>
        </p:nvPicPr>
        <p:blipFill>
          <a:blip r:embed="rId4" cstate="print"/>
          <a:srcRect/>
          <a:stretch>
            <a:fillRect/>
          </a:stretch>
        </p:blipFill>
        <p:spPr bwMode="auto">
          <a:xfrm>
            <a:off x="323850" y="0"/>
            <a:ext cx="1635125" cy="1525588"/>
          </a:xfrm>
          <a:prstGeom prst="rect">
            <a:avLst/>
          </a:prstGeom>
          <a:noFill/>
        </p:spPr>
      </p:pic>
      <p:pic>
        <p:nvPicPr>
          <p:cNvPr id="13322" name="Picture 10" descr="us_flag_006251_tnb"/>
          <p:cNvPicPr>
            <a:picLocks noChangeAspect="1" noChangeArrowheads="1"/>
          </p:cNvPicPr>
          <p:nvPr/>
        </p:nvPicPr>
        <p:blipFill>
          <a:blip r:embed="rId5" cstate="print"/>
          <a:srcRect/>
          <a:stretch>
            <a:fillRect/>
          </a:stretch>
        </p:blipFill>
        <p:spPr bwMode="auto">
          <a:xfrm>
            <a:off x="7675563" y="0"/>
            <a:ext cx="1468437" cy="1595438"/>
          </a:xfrm>
          <a:prstGeom prst="rect">
            <a:avLst/>
          </a:prstGeom>
          <a:noFill/>
        </p:spPr>
      </p:pic>
      <p:sp>
        <p:nvSpPr>
          <p:cNvPr id="13323" name="Rectangle 11"/>
          <p:cNvSpPr>
            <a:spLocks noChangeArrowheads="1"/>
          </p:cNvSpPr>
          <p:nvPr/>
        </p:nvSpPr>
        <p:spPr bwMode="auto">
          <a:xfrm>
            <a:off x="323850" y="2997200"/>
            <a:ext cx="3024188" cy="3095625"/>
          </a:xfrm>
          <a:prstGeom prst="rect">
            <a:avLst/>
          </a:prstGeom>
          <a:noFill/>
          <a:ln w="9525">
            <a:solidFill>
              <a:schemeClr val="tx1"/>
            </a:solidFill>
            <a:miter lim="800000"/>
            <a:headEnd/>
            <a:tailEnd/>
          </a:ln>
          <a:effectLst/>
        </p:spPr>
        <p:txBody>
          <a:bodyPr/>
          <a:lstStyle/>
          <a:p>
            <a:pPr algn="ctr"/>
            <a:r>
              <a:rPr lang="en-GB" sz="1200" u="sng"/>
              <a:t>What are the impacts on the USA</a:t>
            </a:r>
          </a:p>
          <a:p>
            <a:pPr algn="ctr"/>
            <a:r>
              <a:rPr lang="en-GB" sz="1200"/>
              <a:t>- Illegal migration costs the USA millions of dollars for border patrols and prisons </a:t>
            </a:r>
          </a:p>
          <a:p>
            <a:pPr algn="ctr"/>
            <a:r>
              <a:rPr lang="en-GB" sz="1200"/>
              <a:t>-Mexicans are seen as a drain on the USA economy </a:t>
            </a:r>
          </a:p>
          <a:p>
            <a:pPr algn="ctr"/>
            <a:r>
              <a:rPr lang="en-GB" sz="1200"/>
              <a:t>-Migrant workers keep wages low which affects Americans </a:t>
            </a:r>
          </a:p>
          <a:p>
            <a:pPr algn="ctr"/>
            <a:r>
              <a:rPr lang="en-GB" sz="1200"/>
              <a:t>-They cause problems in cities due cultural and racial issues </a:t>
            </a:r>
          </a:p>
          <a:p>
            <a:pPr algn="ctr"/>
            <a:r>
              <a:rPr lang="en-GB" sz="1200"/>
              <a:t>-Mexican migrants benefit the US economy by working for low wages </a:t>
            </a:r>
          </a:p>
          <a:p>
            <a:pPr algn="ctr"/>
            <a:r>
              <a:rPr lang="en-GB" sz="1200"/>
              <a:t>-Mexican culture has enriched the US border states with food, language and music </a:t>
            </a:r>
          </a:p>
          <a:p>
            <a:pPr algn="ctr"/>
            <a:r>
              <a:rPr lang="en-GB" sz="1200"/>
              <a:t>-Remittances are sent home which is $$ not spent in the USA.</a:t>
            </a:r>
          </a:p>
          <a:p>
            <a:pPr algn="ctr"/>
            <a:endParaRPr lang="en-GB" sz="1200"/>
          </a:p>
        </p:txBody>
      </p:sp>
      <p:sp>
        <p:nvSpPr>
          <p:cNvPr id="13324" name="Rectangle 12"/>
          <p:cNvSpPr>
            <a:spLocks noChangeArrowheads="1"/>
          </p:cNvSpPr>
          <p:nvPr/>
        </p:nvSpPr>
        <p:spPr bwMode="auto">
          <a:xfrm>
            <a:off x="5508625" y="4149725"/>
            <a:ext cx="3384550" cy="2447925"/>
          </a:xfrm>
          <a:prstGeom prst="rect">
            <a:avLst/>
          </a:prstGeom>
          <a:noFill/>
          <a:ln w="9525">
            <a:solidFill>
              <a:schemeClr val="tx1"/>
            </a:solidFill>
            <a:miter lim="800000"/>
            <a:headEnd/>
            <a:tailEnd/>
          </a:ln>
          <a:effectLst/>
        </p:spPr>
        <p:txBody>
          <a:bodyPr/>
          <a:lstStyle/>
          <a:p>
            <a:pPr algn="ctr"/>
            <a:r>
              <a:rPr lang="en-GB" sz="1200" u="sng"/>
              <a:t>What are the impacts on Mexico?</a:t>
            </a:r>
          </a:p>
          <a:p>
            <a:pPr algn="ctr"/>
            <a:r>
              <a:rPr lang="en-GB" sz="1200"/>
              <a:t>-The Mexican countryside has a shortage of economically active people </a:t>
            </a:r>
          </a:p>
          <a:p>
            <a:pPr algn="ctr"/>
            <a:r>
              <a:rPr lang="en-GB" sz="1200"/>
              <a:t>-Many men emigrate leaving a majority of women who have trouble finding marriage partners </a:t>
            </a:r>
          </a:p>
          <a:p>
            <a:pPr algn="ctr"/>
            <a:r>
              <a:rPr lang="en-GB" sz="1200"/>
              <a:t>-Young people tend to migrate leaving the old and the very young </a:t>
            </a:r>
          </a:p>
          <a:p>
            <a:pPr algn="ctr"/>
            <a:r>
              <a:rPr lang="en-GB" sz="1200"/>
              <a:t>-Legal and illegal immigrants together send some $6 billion remittances  a year back to Mexico, which strengthens their economy</a:t>
            </a:r>
          </a:p>
          <a:p>
            <a:pPr algn="ctr"/>
            <a:r>
              <a:rPr lang="en-GB" sz="1200"/>
              <a:t>-Certain villages such as Santa Ines have lost 2/3 of its inhabitants </a:t>
            </a:r>
          </a:p>
          <a:p>
            <a:pPr algn="ctr"/>
            <a:endParaRPr lang="en-GB" sz="1200"/>
          </a:p>
        </p:txBody>
      </p:sp>
      <p:sp>
        <p:nvSpPr>
          <p:cNvPr id="13325" name="Rectangle 13"/>
          <p:cNvSpPr>
            <a:spLocks noChangeArrowheads="1"/>
          </p:cNvSpPr>
          <p:nvPr/>
        </p:nvSpPr>
        <p:spPr bwMode="auto">
          <a:xfrm>
            <a:off x="4643438" y="3429000"/>
            <a:ext cx="4229100" cy="647700"/>
          </a:xfrm>
          <a:prstGeom prst="rect">
            <a:avLst/>
          </a:prstGeom>
          <a:solidFill>
            <a:srgbClr val="FFFFFF"/>
          </a:solidFill>
          <a:ln w="9525">
            <a:solidFill>
              <a:srgbClr val="000000"/>
            </a:solidFill>
            <a:miter lim="800000"/>
            <a:headEnd/>
            <a:tailEnd/>
          </a:ln>
        </p:spPr>
        <p:txBody>
          <a:bodyPr/>
          <a:lstStyle/>
          <a:p>
            <a:pPr algn="ctr"/>
            <a:r>
              <a:rPr lang="en-US" sz="1200"/>
              <a:t>The border is guarded by more than twenty thousand border patrol agents, more than any time in its history. They only control around</a:t>
            </a:r>
            <a:r>
              <a:rPr lang="en-US" sz="1400"/>
              <a:t> </a:t>
            </a:r>
            <a:r>
              <a:rPr lang="en-US" sz="1200"/>
              <a:t>700 miles of the 1954 mile border.</a:t>
            </a:r>
            <a:endParaRPr lang="en-GB" sz="1200"/>
          </a:p>
        </p:txBody>
      </p:sp>
      <p:sp>
        <p:nvSpPr>
          <p:cNvPr id="13326" name="Rectangle 14"/>
          <p:cNvSpPr>
            <a:spLocks noChangeArrowheads="1"/>
          </p:cNvSpPr>
          <p:nvPr/>
        </p:nvSpPr>
        <p:spPr bwMode="auto">
          <a:xfrm>
            <a:off x="3492500" y="2708275"/>
            <a:ext cx="1079500" cy="1800225"/>
          </a:xfrm>
          <a:prstGeom prst="rect">
            <a:avLst/>
          </a:prstGeom>
          <a:solidFill>
            <a:srgbClr val="FFFFFF"/>
          </a:solidFill>
          <a:ln w="9525">
            <a:solidFill>
              <a:srgbClr val="000000"/>
            </a:solidFill>
            <a:miter lim="800000"/>
            <a:headEnd/>
            <a:tailEnd/>
          </a:ln>
        </p:spPr>
        <p:txBody>
          <a:bodyPr/>
          <a:lstStyle/>
          <a:p>
            <a:pPr algn="ctr"/>
            <a:r>
              <a:rPr lang="en-GB" sz="1200"/>
              <a:t>The US Government spends over $3.7 billion each year defending the USA- Mexico Border.</a:t>
            </a:r>
          </a:p>
        </p:txBody>
      </p:sp>
      <p:pic>
        <p:nvPicPr>
          <p:cNvPr id="13327" name="il_fi" descr="http://media.nowpublic.net/images/59/4/59455eabd625a15e2afb583dcfbb27ce.jpg"/>
          <p:cNvPicPr>
            <a:picLocks noChangeAspect="1" noChangeArrowheads="1"/>
          </p:cNvPicPr>
          <p:nvPr/>
        </p:nvPicPr>
        <p:blipFill>
          <a:blip r:embed="rId6" r:link="rId7" cstate="print"/>
          <a:srcRect/>
          <a:stretch>
            <a:fillRect/>
          </a:stretch>
        </p:blipFill>
        <p:spPr bwMode="auto">
          <a:xfrm>
            <a:off x="3635375" y="4581525"/>
            <a:ext cx="1536700" cy="1198563"/>
          </a:xfrm>
          <a:prstGeom prst="rect">
            <a:avLst/>
          </a:prstGeom>
          <a:noFill/>
          <a:ln w="9525">
            <a:noFill/>
            <a:miter lim="800000"/>
            <a:headEnd/>
            <a:tailEnd/>
          </a:ln>
        </p:spPr>
      </p:pic>
      <p:sp>
        <p:nvSpPr>
          <p:cNvPr id="13328" name="Rectangle 16"/>
          <p:cNvSpPr>
            <a:spLocks noChangeArrowheads="1"/>
          </p:cNvSpPr>
          <p:nvPr/>
        </p:nvSpPr>
        <p:spPr bwMode="auto">
          <a:xfrm>
            <a:off x="179388" y="6165850"/>
            <a:ext cx="5256212" cy="503238"/>
          </a:xfrm>
          <a:prstGeom prst="rect">
            <a:avLst/>
          </a:prstGeom>
          <a:noFill/>
          <a:ln w="9525">
            <a:solidFill>
              <a:schemeClr val="tx1"/>
            </a:solidFill>
            <a:miter lim="800000"/>
            <a:headEnd/>
            <a:tailEnd/>
          </a:ln>
          <a:effectLst/>
        </p:spPr>
        <p:txBody>
          <a:bodyPr/>
          <a:lstStyle/>
          <a:p>
            <a:pPr algn="ctr"/>
            <a:r>
              <a:rPr lang="en-GB" sz="1200"/>
              <a:t>-It is the most frequently crossed international border in the world, with approximately three hundred fifty million (350,000,000) crossings per year.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2627313" y="188913"/>
            <a:ext cx="3887787" cy="360362"/>
          </a:xfrm>
          <a:prstGeom prst="rect">
            <a:avLst/>
          </a:prstGeom>
        </p:spPr>
        <p:txBody>
          <a:bodyPr wrap="none" fromWordArt="1">
            <a:prstTxWarp prst="textPlain">
              <a:avLst>
                <a:gd name="adj" fmla="val 50000"/>
              </a:avLst>
            </a:prstTxWarp>
          </a:bodyPr>
          <a:lstStyle/>
          <a:p>
            <a:pPr algn="ctr"/>
            <a:r>
              <a:rPr lang="en-GB" kern="10">
                <a:ln w="9525">
                  <a:solidFill>
                    <a:srgbClr val="000000"/>
                  </a:solidFill>
                  <a:round/>
                  <a:headEnd/>
                  <a:tailEnd/>
                </a:ln>
                <a:solidFill>
                  <a:srgbClr val="3366FF"/>
                </a:solidFill>
                <a:latin typeface="Arial Black"/>
              </a:rPr>
              <a:t>Internal migration</a:t>
            </a:r>
          </a:p>
        </p:txBody>
      </p:sp>
      <p:sp>
        <p:nvSpPr>
          <p:cNvPr id="3078" name="WordArt 6"/>
          <p:cNvSpPr>
            <a:spLocks noChangeArrowheads="1" noChangeShapeType="1" noTextEdit="1"/>
          </p:cNvSpPr>
          <p:nvPr/>
        </p:nvSpPr>
        <p:spPr bwMode="auto">
          <a:xfrm>
            <a:off x="395288" y="620713"/>
            <a:ext cx="3960812" cy="792162"/>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chemeClr val="tx2"/>
                </a:solidFill>
                <a:latin typeface="Arial"/>
                <a:cs typeface="Arial"/>
              </a:rPr>
              <a:t>Rural ---&gt; Urban China</a:t>
            </a:r>
          </a:p>
          <a:p>
            <a:pPr algn="ctr"/>
            <a:r>
              <a:rPr lang="en-GB" sz="2000" kern="10" dirty="0">
                <a:ln w="9525">
                  <a:solidFill>
                    <a:srgbClr val="000000"/>
                  </a:solidFill>
                  <a:round/>
                  <a:headEnd/>
                  <a:tailEnd/>
                </a:ln>
                <a:solidFill>
                  <a:schemeClr val="tx2"/>
                </a:solidFill>
                <a:latin typeface="Arial"/>
                <a:cs typeface="Arial"/>
              </a:rPr>
              <a:t>for work </a:t>
            </a:r>
          </a:p>
        </p:txBody>
      </p:sp>
      <p:sp>
        <p:nvSpPr>
          <p:cNvPr id="3088" name="Rectangle 16"/>
          <p:cNvSpPr>
            <a:spLocks noChangeArrowheads="1"/>
          </p:cNvSpPr>
          <p:nvPr/>
        </p:nvSpPr>
        <p:spPr bwMode="auto">
          <a:xfrm>
            <a:off x="6084888" y="692150"/>
            <a:ext cx="2735262" cy="1223963"/>
          </a:xfrm>
          <a:prstGeom prst="rect">
            <a:avLst/>
          </a:prstGeom>
          <a:noFill/>
          <a:ln w="9525">
            <a:solidFill>
              <a:schemeClr val="tx1"/>
            </a:solidFill>
            <a:miter lim="800000"/>
            <a:headEnd/>
            <a:tailEnd/>
          </a:ln>
          <a:effectLst/>
        </p:spPr>
        <p:txBody>
          <a:bodyPr/>
          <a:lstStyle/>
          <a:p>
            <a:pPr algn="ctr"/>
            <a:r>
              <a:rPr lang="en-GB" sz="1400"/>
              <a:t>Chinese cities will face an influx of another 243 million migrants by 2025, taking the urban population up to nearly 1 billion people</a:t>
            </a:r>
            <a:r>
              <a:rPr lang="en-GB" sz="1200"/>
              <a:t> </a:t>
            </a:r>
          </a:p>
        </p:txBody>
      </p:sp>
      <p:sp>
        <p:nvSpPr>
          <p:cNvPr id="3089" name="Rectangle 17"/>
          <p:cNvSpPr>
            <a:spLocks noChangeArrowheads="1"/>
          </p:cNvSpPr>
          <p:nvPr/>
        </p:nvSpPr>
        <p:spPr bwMode="auto">
          <a:xfrm>
            <a:off x="179388" y="1412875"/>
            <a:ext cx="1368425" cy="2663825"/>
          </a:xfrm>
          <a:prstGeom prst="rect">
            <a:avLst/>
          </a:prstGeom>
          <a:noFill/>
          <a:ln w="9525">
            <a:solidFill>
              <a:schemeClr val="tx1"/>
            </a:solidFill>
            <a:miter lim="800000"/>
            <a:headEnd/>
            <a:tailEnd/>
          </a:ln>
          <a:effectLst/>
        </p:spPr>
        <p:txBody>
          <a:bodyPr/>
          <a:lstStyle/>
          <a:p>
            <a:pPr algn="ctr"/>
            <a:r>
              <a:rPr lang="en-GB" sz="1200" b="1" u="sng"/>
              <a:t>Pull factors</a:t>
            </a:r>
            <a:r>
              <a:rPr lang="en-GB" sz="1200"/>
              <a:t> influencing migration of people from rural  areas to large cities are</a:t>
            </a:r>
          </a:p>
          <a:p>
            <a:pPr algn="ctr">
              <a:buFontTx/>
              <a:buChar char="-"/>
            </a:pPr>
            <a:r>
              <a:rPr lang="en-GB" sz="1200"/>
              <a:t>Better employment</a:t>
            </a:r>
          </a:p>
          <a:p>
            <a:pPr algn="ctr">
              <a:buFontTx/>
              <a:buChar char="-"/>
            </a:pPr>
            <a:r>
              <a:rPr lang="en-GB" sz="1200"/>
              <a:t>better education, -business opportunities -higher standard of living </a:t>
            </a:r>
          </a:p>
        </p:txBody>
      </p:sp>
      <p:sp>
        <p:nvSpPr>
          <p:cNvPr id="3090" name="Rectangle 18"/>
          <p:cNvSpPr>
            <a:spLocks noChangeArrowheads="1"/>
          </p:cNvSpPr>
          <p:nvPr/>
        </p:nvSpPr>
        <p:spPr bwMode="auto">
          <a:xfrm>
            <a:off x="3059113" y="1052513"/>
            <a:ext cx="2952750" cy="936625"/>
          </a:xfrm>
          <a:prstGeom prst="rect">
            <a:avLst/>
          </a:prstGeom>
          <a:noFill/>
          <a:ln w="9525">
            <a:solidFill>
              <a:schemeClr val="tx1"/>
            </a:solidFill>
            <a:miter lim="800000"/>
            <a:headEnd/>
            <a:tailEnd/>
          </a:ln>
          <a:effectLst/>
        </p:spPr>
        <p:txBody>
          <a:bodyPr/>
          <a:lstStyle/>
          <a:p>
            <a:pPr algn="ctr"/>
            <a:r>
              <a:rPr lang="en-GB" sz="1200"/>
              <a:t>The government are increasing internal migration by land-sale policies, infrastructure investment and the incentives offered to local government officials </a:t>
            </a:r>
          </a:p>
        </p:txBody>
      </p:sp>
      <p:sp>
        <p:nvSpPr>
          <p:cNvPr id="3091" name="WordArt 19"/>
          <p:cNvSpPr>
            <a:spLocks noChangeArrowheads="1" noChangeShapeType="1" noTextEdit="1"/>
          </p:cNvSpPr>
          <p:nvPr/>
        </p:nvSpPr>
        <p:spPr bwMode="auto">
          <a:xfrm>
            <a:off x="6300788" y="5229225"/>
            <a:ext cx="2663825" cy="1368425"/>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latin typeface="Arial Black"/>
              </a:rPr>
              <a:t>There is large scale</a:t>
            </a:r>
          </a:p>
          <a:p>
            <a:pPr algn="ctr"/>
            <a:r>
              <a:rPr lang="en-GB" sz="1400" kern="10">
                <a:ln w="9525">
                  <a:solidFill>
                    <a:srgbClr val="000000"/>
                  </a:solidFill>
                  <a:round/>
                  <a:headEnd/>
                  <a:tailEnd/>
                </a:ln>
                <a:latin typeface="Arial Black"/>
              </a:rPr>
              <a:t> poverty in rural villages </a:t>
            </a:r>
          </a:p>
          <a:p>
            <a:pPr algn="ctr"/>
            <a:endParaRPr lang="en-GB" sz="1400" kern="10">
              <a:ln w="9525">
                <a:solidFill>
                  <a:srgbClr val="000000"/>
                </a:solidFill>
                <a:round/>
                <a:headEnd/>
                <a:tailEnd/>
              </a:ln>
              <a:latin typeface="Arial Black"/>
            </a:endParaRPr>
          </a:p>
          <a:p>
            <a:pPr algn="ctr"/>
            <a:r>
              <a:rPr lang="en-GB" sz="1400" kern="10">
                <a:ln w="9525">
                  <a:solidFill>
                    <a:srgbClr val="000000"/>
                  </a:solidFill>
                  <a:round/>
                  <a:headEnd/>
                  <a:tailEnd/>
                </a:ln>
                <a:latin typeface="Arial Black"/>
              </a:rPr>
              <a:t>Now there are many</a:t>
            </a:r>
          </a:p>
          <a:p>
            <a:pPr algn="ctr"/>
            <a:r>
              <a:rPr lang="en-GB" sz="1400" kern="10">
                <a:ln w="9525">
                  <a:solidFill>
                    <a:srgbClr val="000000"/>
                  </a:solidFill>
                  <a:round/>
                  <a:headEnd/>
                  <a:tailEnd/>
                </a:ln>
                <a:latin typeface="Arial Black"/>
              </a:rPr>
              <a:t> 'empty villages'</a:t>
            </a:r>
          </a:p>
        </p:txBody>
      </p:sp>
      <p:sp>
        <p:nvSpPr>
          <p:cNvPr id="3092" name="Rectangle 20"/>
          <p:cNvSpPr>
            <a:spLocks noChangeArrowheads="1"/>
          </p:cNvSpPr>
          <p:nvPr/>
        </p:nvSpPr>
        <p:spPr bwMode="auto">
          <a:xfrm>
            <a:off x="250825" y="4221163"/>
            <a:ext cx="1728788" cy="2447925"/>
          </a:xfrm>
          <a:prstGeom prst="rect">
            <a:avLst/>
          </a:prstGeom>
          <a:noFill/>
          <a:ln w="9525">
            <a:solidFill>
              <a:schemeClr val="tx1"/>
            </a:solidFill>
            <a:miter lim="800000"/>
            <a:headEnd/>
            <a:tailEnd/>
          </a:ln>
          <a:effectLst/>
        </p:spPr>
        <p:txBody>
          <a:bodyPr/>
          <a:lstStyle/>
          <a:p>
            <a:pPr algn="ctr"/>
            <a:r>
              <a:rPr lang="en-GB" sz="1200"/>
              <a:t>Negatives</a:t>
            </a:r>
          </a:p>
          <a:p>
            <a:pPr algn="ctr"/>
            <a:r>
              <a:rPr lang="en-GB" sz="1200"/>
              <a:t>-Traffic</a:t>
            </a:r>
          </a:p>
          <a:p>
            <a:pPr algn="ctr"/>
            <a:r>
              <a:rPr lang="en-GB" sz="1200"/>
              <a:t>-Pollution</a:t>
            </a:r>
          </a:p>
          <a:p>
            <a:pPr algn="ctr">
              <a:buFontTx/>
              <a:buChar char="-"/>
            </a:pPr>
            <a:r>
              <a:rPr lang="en-GB" sz="1200"/>
              <a:t>Overcrowding</a:t>
            </a:r>
          </a:p>
          <a:p>
            <a:pPr algn="ctr">
              <a:buFontTx/>
              <a:buChar char="-"/>
            </a:pPr>
            <a:r>
              <a:rPr lang="en-GB" sz="1200"/>
              <a:t> Shortage of jobs</a:t>
            </a:r>
          </a:p>
          <a:p>
            <a:pPr algn="ctr">
              <a:buFontTx/>
              <a:buChar char="-"/>
            </a:pPr>
            <a:r>
              <a:rPr lang="en-GB" sz="1200"/>
              <a:t> Pressure on services</a:t>
            </a:r>
          </a:p>
          <a:p>
            <a:pPr algn="ctr">
              <a:buFontTx/>
              <a:buChar char="-"/>
            </a:pPr>
            <a:r>
              <a:rPr lang="en-GB" sz="1200"/>
              <a:t>Lack of housing </a:t>
            </a:r>
          </a:p>
          <a:p>
            <a:pPr algn="ctr">
              <a:buFontTx/>
              <a:buChar char="-"/>
            </a:pPr>
            <a:endParaRPr lang="en-GB" sz="1200"/>
          </a:p>
          <a:p>
            <a:pPr algn="ctr">
              <a:buFontTx/>
              <a:buChar char="-"/>
            </a:pPr>
            <a:r>
              <a:rPr lang="en-GB" sz="1200" b="1"/>
              <a:t>270 cities</a:t>
            </a:r>
            <a:r>
              <a:rPr lang="en-GB" sz="1200"/>
              <a:t> have </a:t>
            </a:r>
            <a:r>
              <a:rPr lang="en-GB" sz="1200" b="1"/>
              <a:t>no water plant</a:t>
            </a:r>
            <a:r>
              <a:rPr lang="en-GB" sz="1200"/>
              <a:t> treatment so </a:t>
            </a:r>
            <a:r>
              <a:rPr lang="en-GB" sz="1200" b="1"/>
              <a:t>sewage</a:t>
            </a:r>
            <a:r>
              <a:rPr lang="en-GB" sz="1200"/>
              <a:t> is </a:t>
            </a:r>
            <a:r>
              <a:rPr lang="en-GB" sz="1200" b="1"/>
              <a:t>dumped</a:t>
            </a:r>
            <a:r>
              <a:rPr lang="en-GB" sz="1200"/>
              <a:t> straight into the river. </a:t>
            </a:r>
          </a:p>
        </p:txBody>
      </p:sp>
      <p:sp>
        <p:nvSpPr>
          <p:cNvPr id="3093" name="Rectangle 21"/>
          <p:cNvSpPr>
            <a:spLocks noChangeArrowheads="1"/>
          </p:cNvSpPr>
          <p:nvPr/>
        </p:nvSpPr>
        <p:spPr bwMode="auto">
          <a:xfrm>
            <a:off x="1692275" y="2205038"/>
            <a:ext cx="2376488" cy="863600"/>
          </a:xfrm>
          <a:prstGeom prst="rect">
            <a:avLst/>
          </a:prstGeom>
          <a:noFill/>
          <a:ln w="9525">
            <a:solidFill>
              <a:schemeClr val="tx1"/>
            </a:solidFill>
            <a:miter lim="800000"/>
            <a:headEnd/>
            <a:tailEnd/>
          </a:ln>
          <a:effectLst/>
        </p:spPr>
        <p:txBody>
          <a:bodyPr/>
          <a:lstStyle/>
          <a:p>
            <a:pPr algn="ctr"/>
            <a:r>
              <a:rPr lang="en-GB" sz="1200"/>
              <a:t>Between </a:t>
            </a:r>
            <a:r>
              <a:rPr lang="en-GB" sz="1200" b="1"/>
              <a:t>1990 and 2006</a:t>
            </a:r>
            <a:r>
              <a:rPr lang="en-GB" sz="1200"/>
              <a:t> the percentage of people living in </a:t>
            </a:r>
            <a:r>
              <a:rPr lang="en-GB" sz="1200" b="1"/>
              <a:t>urban</a:t>
            </a:r>
            <a:r>
              <a:rPr lang="en-GB" sz="1200"/>
              <a:t> areas in China increased from </a:t>
            </a:r>
            <a:r>
              <a:rPr lang="en-GB" sz="1200" b="1"/>
              <a:t>26% to 44%</a:t>
            </a:r>
            <a:r>
              <a:rPr lang="en-GB" sz="1200"/>
              <a:t>. </a:t>
            </a:r>
          </a:p>
        </p:txBody>
      </p:sp>
      <p:sp>
        <p:nvSpPr>
          <p:cNvPr id="3094" name="Rectangle 22"/>
          <p:cNvSpPr>
            <a:spLocks noChangeArrowheads="1"/>
          </p:cNvSpPr>
          <p:nvPr/>
        </p:nvSpPr>
        <p:spPr bwMode="auto">
          <a:xfrm>
            <a:off x="5292725" y="2060575"/>
            <a:ext cx="3671888" cy="1511300"/>
          </a:xfrm>
          <a:prstGeom prst="rect">
            <a:avLst/>
          </a:prstGeom>
          <a:noFill/>
          <a:ln w="9525">
            <a:solidFill>
              <a:schemeClr val="tx1"/>
            </a:solidFill>
            <a:miter lim="800000"/>
            <a:headEnd/>
            <a:tailEnd/>
          </a:ln>
          <a:effectLst/>
        </p:spPr>
        <p:txBody>
          <a:bodyPr/>
          <a:lstStyle/>
          <a:p>
            <a:pPr algn="ctr"/>
            <a:r>
              <a:rPr lang="en-GB" sz="1200"/>
              <a:t>In </a:t>
            </a:r>
            <a:r>
              <a:rPr lang="en-GB" sz="1200" b="1"/>
              <a:t>rural</a:t>
            </a:r>
            <a:r>
              <a:rPr lang="en-GB" sz="1200"/>
              <a:t> (villages) areas there are </a:t>
            </a:r>
            <a:r>
              <a:rPr lang="en-GB" sz="1200" b="1" u="sng"/>
              <a:t>push</a:t>
            </a:r>
            <a:r>
              <a:rPr lang="en-GB" sz="1200" b="1"/>
              <a:t> factors</a:t>
            </a:r>
            <a:r>
              <a:rPr lang="en-GB" sz="1200"/>
              <a:t>. </a:t>
            </a:r>
            <a:r>
              <a:rPr lang="en-GB" sz="1200" b="1"/>
              <a:t>Few jobs</a:t>
            </a:r>
            <a:r>
              <a:rPr lang="en-GB" sz="1200"/>
              <a:t> are available, as </a:t>
            </a:r>
            <a:r>
              <a:rPr lang="en-GB" sz="1200" b="1"/>
              <a:t>machinery</a:t>
            </a:r>
            <a:r>
              <a:rPr lang="en-GB" sz="1200"/>
              <a:t> as took over. </a:t>
            </a:r>
            <a:r>
              <a:rPr lang="en-GB" sz="1200" b="1"/>
              <a:t>150 million</a:t>
            </a:r>
            <a:r>
              <a:rPr lang="en-GB" sz="1200"/>
              <a:t> rural people </a:t>
            </a:r>
            <a:r>
              <a:rPr lang="en-GB" sz="1200" b="1"/>
              <a:t>unemployed</a:t>
            </a:r>
            <a:r>
              <a:rPr lang="en-GB" sz="1200"/>
              <a:t>. Lower wages and therefore greater </a:t>
            </a:r>
            <a:r>
              <a:rPr lang="en-GB" sz="1200" b="1"/>
              <a:t>poverty</a:t>
            </a:r>
            <a:r>
              <a:rPr lang="en-GB" sz="1200"/>
              <a:t> – </a:t>
            </a:r>
            <a:r>
              <a:rPr lang="en-GB" sz="1200" b="1"/>
              <a:t>26 million </a:t>
            </a:r>
            <a:r>
              <a:rPr lang="en-GB" sz="1200"/>
              <a:t>live in poverty. </a:t>
            </a:r>
            <a:r>
              <a:rPr lang="en-GB" sz="1200" b="1"/>
              <a:t>Shortage</a:t>
            </a:r>
            <a:r>
              <a:rPr lang="en-GB" sz="1200"/>
              <a:t> of </a:t>
            </a:r>
            <a:r>
              <a:rPr lang="en-GB" sz="1200" b="1"/>
              <a:t>services</a:t>
            </a:r>
            <a:r>
              <a:rPr lang="en-GB" sz="1200"/>
              <a:t> such as </a:t>
            </a:r>
            <a:r>
              <a:rPr lang="en-GB" sz="1200" b="1"/>
              <a:t>schools</a:t>
            </a:r>
            <a:r>
              <a:rPr lang="en-GB" sz="1200"/>
              <a:t> (1.1 million children don’t go to primary school) and </a:t>
            </a:r>
            <a:r>
              <a:rPr lang="en-GB" sz="1200" b="1"/>
              <a:t>health</a:t>
            </a:r>
            <a:r>
              <a:rPr lang="en-GB" sz="1200"/>
              <a:t> facilities </a:t>
            </a:r>
          </a:p>
        </p:txBody>
      </p:sp>
      <p:sp>
        <p:nvSpPr>
          <p:cNvPr id="3095" name="Rectangle 23"/>
          <p:cNvSpPr>
            <a:spLocks noChangeArrowheads="1"/>
          </p:cNvSpPr>
          <p:nvPr/>
        </p:nvSpPr>
        <p:spPr bwMode="auto">
          <a:xfrm>
            <a:off x="2124075" y="3573463"/>
            <a:ext cx="2808288" cy="1008062"/>
          </a:xfrm>
          <a:prstGeom prst="rect">
            <a:avLst/>
          </a:prstGeom>
          <a:noFill/>
          <a:ln w="9525">
            <a:solidFill>
              <a:schemeClr val="tx1"/>
            </a:solidFill>
            <a:miter lim="800000"/>
            <a:headEnd/>
            <a:tailEnd/>
          </a:ln>
          <a:effectLst/>
        </p:spPr>
        <p:txBody>
          <a:bodyPr/>
          <a:lstStyle/>
          <a:p>
            <a:pPr algn="ctr"/>
            <a:r>
              <a:rPr lang="en-GB" sz="1200" b="1"/>
              <a:t>Urban area</a:t>
            </a:r>
            <a:r>
              <a:rPr lang="en-GB" sz="1200"/>
              <a:t> </a:t>
            </a:r>
            <a:r>
              <a:rPr lang="en-GB" sz="1200" b="1"/>
              <a:t>positives</a:t>
            </a:r>
            <a:r>
              <a:rPr lang="en-GB" sz="1200"/>
              <a:t> include-</a:t>
            </a:r>
          </a:p>
          <a:p>
            <a:pPr algn="ctr"/>
            <a:r>
              <a:rPr lang="en-GB" sz="1200"/>
              <a:t> the </a:t>
            </a:r>
            <a:r>
              <a:rPr lang="en-GB" sz="1200" b="1"/>
              <a:t>economy grows</a:t>
            </a:r>
            <a:r>
              <a:rPr lang="en-GB" sz="1200"/>
              <a:t>. </a:t>
            </a:r>
            <a:r>
              <a:rPr lang="en-GB" sz="1200" b="1"/>
              <a:t>More workers</a:t>
            </a:r>
            <a:r>
              <a:rPr lang="en-GB" sz="1200"/>
              <a:t> and an increase in </a:t>
            </a:r>
            <a:r>
              <a:rPr lang="en-GB" sz="1200" b="1"/>
              <a:t>demand for services</a:t>
            </a:r>
            <a:r>
              <a:rPr lang="en-GB" sz="1200"/>
              <a:t> –this increases </a:t>
            </a:r>
            <a:r>
              <a:rPr lang="en-GB" sz="1200" b="1"/>
              <a:t>trade</a:t>
            </a:r>
            <a:r>
              <a:rPr lang="en-GB" sz="1200"/>
              <a:t> and industry. </a:t>
            </a:r>
          </a:p>
        </p:txBody>
      </p:sp>
      <p:sp>
        <p:nvSpPr>
          <p:cNvPr id="3096" name="Rectangle 24"/>
          <p:cNvSpPr>
            <a:spLocks noChangeArrowheads="1"/>
          </p:cNvSpPr>
          <p:nvPr/>
        </p:nvSpPr>
        <p:spPr bwMode="auto">
          <a:xfrm>
            <a:off x="5292725" y="3716338"/>
            <a:ext cx="3600450" cy="1368425"/>
          </a:xfrm>
          <a:prstGeom prst="rect">
            <a:avLst/>
          </a:prstGeom>
          <a:noFill/>
          <a:ln w="9525">
            <a:solidFill>
              <a:schemeClr val="tx1"/>
            </a:solidFill>
            <a:miter lim="800000"/>
            <a:headEnd/>
            <a:tailEnd/>
          </a:ln>
          <a:effectLst/>
        </p:spPr>
        <p:txBody>
          <a:bodyPr/>
          <a:lstStyle/>
          <a:p>
            <a:pPr algn="ctr"/>
            <a:r>
              <a:rPr lang="en-GB" sz="1200"/>
              <a:t>In </a:t>
            </a:r>
            <a:r>
              <a:rPr lang="en-GB" sz="1200" b="1"/>
              <a:t>rural areas positives</a:t>
            </a:r>
            <a:r>
              <a:rPr lang="en-GB" sz="1200"/>
              <a:t> include 130 million have left and </a:t>
            </a:r>
            <a:r>
              <a:rPr lang="en-GB" sz="1200" b="1"/>
              <a:t>send money home</a:t>
            </a:r>
            <a:r>
              <a:rPr lang="en-GB" sz="1200"/>
              <a:t>. This increases income for some households. Also less pressure on the land. </a:t>
            </a:r>
            <a:r>
              <a:rPr lang="en-GB" sz="1200" b="1"/>
              <a:t>Negatives include</a:t>
            </a:r>
            <a:r>
              <a:rPr lang="en-GB" sz="1200"/>
              <a:t> it is usually </a:t>
            </a:r>
            <a:r>
              <a:rPr lang="en-GB" sz="1200" b="1"/>
              <a:t>young people</a:t>
            </a:r>
            <a:r>
              <a:rPr lang="en-GB" sz="1200"/>
              <a:t> who migrate, </a:t>
            </a:r>
            <a:r>
              <a:rPr lang="en-GB" sz="1200" b="1"/>
              <a:t>leaving</a:t>
            </a:r>
            <a:r>
              <a:rPr lang="en-GB" sz="1200"/>
              <a:t> an </a:t>
            </a:r>
            <a:r>
              <a:rPr lang="en-GB" sz="1200" b="1"/>
              <a:t>ageing population</a:t>
            </a:r>
            <a:r>
              <a:rPr lang="en-GB" sz="1200"/>
              <a:t>. Half of Chinese people over 60 live without any younger relative to look after them. </a:t>
            </a:r>
          </a:p>
        </p:txBody>
      </p:sp>
      <p:sp>
        <p:nvSpPr>
          <p:cNvPr id="3097" name="Rectangle 25"/>
          <p:cNvSpPr>
            <a:spLocks noChangeArrowheads="1"/>
          </p:cNvSpPr>
          <p:nvPr/>
        </p:nvSpPr>
        <p:spPr bwMode="auto">
          <a:xfrm>
            <a:off x="2195513" y="4724400"/>
            <a:ext cx="2952750" cy="1873250"/>
          </a:xfrm>
          <a:prstGeom prst="rect">
            <a:avLst/>
          </a:prstGeom>
          <a:noFill/>
          <a:ln w="9525">
            <a:solidFill>
              <a:schemeClr val="tx1"/>
            </a:solidFill>
            <a:miter lim="800000"/>
            <a:headEnd/>
            <a:tailEnd/>
          </a:ln>
          <a:effectLst/>
        </p:spPr>
        <p:txBody>
          <a:bodyPr/>
          <a:lstStyle/>
          <a:p>
            <a:pPr algn="ctr"/>
            <a:r>
              <a:rPr lang="en-GB" sz="1200"/>
              <a:t>The Chinese government managed urbanisation by building water supply plants, improving education and transport. Electricity has improved in cities. Money has also been spent on improving housing. </a:t>
            </a:r>
          </a:p>
          <a:p>
            <a:pPr algn="ctr"/>
            <a:r>
              <a:rPr lang="en-GB" sz="1200"/>
              <a:t>They have tried to improve rural areas by setting up pension schemes, investing in business, land reforms and trying to reduce poverty.</a:t>
            </a:r>
          </a:p>
        </p:txBody>
      </p:sp>
      <p:pic>
        <p:nvPicPr>
          <p:cNvPr id="3099" name="Picture 27" descr="abklsky"/>
          <p:cNvPicPr>
            <a:picLocks noChangeAspect="1" noChangeArrowheads="1"/>
          </p:cNvPicPr>
          <p:nvPr/>
        </p:nvPicPr>
        <p:blipFill>
          <a:blip r:embed="rId2" cstate="print"/>
          <a:srcRect/>
          <a:stretch>
            <a:fillRect/>
          </a:stretch>
        </p:blipFill>
        <p:spPr bwMode="auto">
          <a:xfrm>
            <a:off x="1619250" y="1412875"/>
            <a:ext cx="1439863" cy="720725"/>
          </a:xfrm>
          <a:prstGeom prst="rect">
            <a:avLst/>
          </a:prstGeom>
          <a:noFill/>
        </p:spPr>
      </p:pic>
      <p:pic>
        <p:nvPicPr>
          <p:cNvPr id="3101" name="Picture 29" descr="230326-Sweaty-Farmer-Working-In-A-Rice-Paddy-Poster-Art-Print"/>
          <p:cNvPicPr>
            <a:picLocks noChangeAspect="1" noChangeArrowheads="1"/>
          </p:cNvPicPr>
          <p:nvPr/>
        </p:nvPicPr>
        <p:blipFill>
          <a:blip r:embed="rId3" cstate="print"/>
          <a:srcRect/>
          <a:stretch>
            <a:fillRect/>
          </a:stretch>
        </p:blipFill>
        <p:spPr bwMode="auto">
          <a:xfrm>
            <a:off x="4140200" y="2205038"/>
            <a:ext cx="1084263" cy="1208087"/>
          </a:xfrm>
          <a:prstGeom prst="rect">
            <a:avLst/>
          </a:prstGeom>
          <a:noFill/>
        </p:spPr>
      </p:pic>
      <p:pic>
        <p:nvPicPr>
          <p:cNvPr id="3103" name="Picture 31" descr="pollution_09"/>
          <p:cNvPicPr>
            <a:picLocks noChangeAspect="1" noChangeArrowheads="1"/>
          </p:cNvPicPr>
          <p:nvPr/>
        </p:nvPicPr>
        <p:blipFill>
          <a:blip r:embed="rId4" cstate="print"/>
          <a:srcRect/>
          <a:stretch>
            <a:fillRect/>
          </a:stretch>
        </p:blipFill>
        <p:spPr bwMode="auto">
          <a:xfrm>
            <a:off x="5292725" y="5300663"/>
            <a:ext cx="1076325" cy="15573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3" name="Picture 23" descr="elderly_mancane"/>
          <p:cNvPicPr>
            <a:picLocks noChangeAspect="1" noChangeArrowheads="1"/>
          </p:cNvPicPr>
          <p:nvPr/>
        </p:nvPicPr>
        <p:blipFill>
          <a:blip r:embed="rId2" cstate="print"/>
          <a:srcRect/>
          <a:stretch>
            <a:fillRect/>
          </a:stretch>
        </p:blipFill>
        <p:spPr bwMode="auto">
          <a:xfrm>
            <a:off x="2771775" y="1916113"/>
            <a:ext cx="1668463" cy="2376487"/>
          </a:xfrm>
          <a:prstGeom prst="rect">
            <a:avLst/>
          </a:prstGeom>
          <a:noFill/>
        </p:spPr>
      </p:pic>
      <p:pic>
        <p:nvPicPr>
          <p:cNvPr id="5141" name="Picture 21" descr="royalty-free-elderly-clipart-illustration-224919"/>
          <p:cNvPicPr>
            <a:picLocks noChangeAspect="1" noChangeArrowheads="1"/>
          </p:cNvPicPr>
          <p:nvPr/>
        </p:nvPicPr>
        <p:blipFill>
          <a:blip r:embed="rId3" cstate="print"/>
          <a:srcRect/>
          <a:stretch>
            <a:fillRect/>
          </a:stretch>
        </p:blipFill>
        <p:spPr bwMode="auto">
          <a:xfrm>
            <a:off x="250825" y="1628775"/>
            <a:ext cx="933450" cy="981075"/>
          </a:xfrm>
          <a:prstGeom prst="rect">
            <a:avLst/>
          </a:prstGeom>
          <a:noFill/>
        </p:spPr>
      </p:pic>
      <p:sp>
        <p:nvSpPr>
          <p:cNvPr id="5122" name="WordArt 2"/>
          <p:cNvSpPr>
            <a:spLocks noChangeArrowheads="1" noChangeShapeType="1" noTextEdit="1"/>
          </p:cNvSpPr>
          <p:nvPr/>
        </p:nvSpPr>
        <p:spPr bwMode="auto">
          <a:xfrm>
            <a:off x="2484438" y="188913"/>
            <a:ext cx="3887787" cy="360362"/>
          </a:xfrm>
          <a:prstGeom prst="rect">
            <a:avLst/>
          </a:prstGeom>
        </p:spPr>
        <p:txBody>
          <a:bodyPr wrap="none" fromWordArt="1">
            <a:prstTxWarp prst="textPlain">
              <a:avLst>
                <a:gd name="adj" fmla="val 50000"/>
              </a:avLst>
            </a:prstTxWarp>
          </a:bodyPr>
          <a:lstStyle/>
          <a:p>
            <a:pPr algn="ctr"/>
            <a:r>
              <a:rPr lang="en-GB" kern="10">
                <a:ln w="9525">
                  <a:solidFill>
                    <a:srgbClr val="000000"/>
                  </a:solidFill>
                  <a:round/>
                  <a:headEnd/>
                  <a:tailEnd/>
                </a:ln>
                <a:solidFill>
                  <a:srgbClr val="3366FF"/>
                </a:solidFill>
                <a:latin typeface="Arial Black"/>
              </a:rPr>
              <a:t>Internal migration</a:t>
            </a:r>
          </a:p>
        </p:txBody>
      </p:sp>
      <p:sp>
        <p:nvSpPr>
          <p:cNvPr id="5125" name="WordArt 5"/>
          <p:cNvSpPr>
            <a:spLocks noChangeArrowheads="1" noChangeShapeType="1" noTextEdit="1"/>
          </p:cNvSpPr>
          <p:nvPr/>
        </p:nvSpPr>
        <p:spPr bwMode="auto">
          <a:xfrm>
            <a:off x="179388" y="549275"/>
            <a:ext cx="2881312" cy="792163"/>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chemeClr val="tx2"/>
                </a:solidFill>
                <a:latin typeface="Arial"/>
                <a:cs typeface="Arial"/>
              </a:rPr>
              <a:t>North UK to South UK</a:t>
            </a:r>
          </a:p>
          <a:p>
            <a:pPr algn="ctr"/>
            <a:r>
              <a:rPr lang="en-GB" sz="2000" kern="10">
                <a:ln w="9525">
                  <a:solidFill>
                    <a:srgbClr val="000000"/>
                  </a:solidFill>
                  <a:round/>
                  <a:headEnd/>
                  <a:tailEnd/>
                </a:ln>
                <a:solidFill>
                  <a:schemeClr val="tx2"/>
                </a:solidFill>
                <a:latin typeface="Arial"/>
                <a:cs typeface="Arial"/>
              </a:rPr>
              <a:t>Due to retirement</a:t>
            </a:r>
          </a:p>
        </p:txBody>
      </p:sp>
      <p:sp>
        <p:nvSpPr>
          <p:cNvPr id="5126" name="Rectangle 6"/>
          <p:cNvSpPr>
            <a:spLocks noChangeArrowheads="1"/>
          </p:cNvSpPr>
          <p:nvPr/>
        </p:nvSpPr>
        <p:spPr bwMode="auto">
          <a:xfrm>
            <a:off x="4787900" y="620713"/>
            <a:ext cx="4032250" cy="503237"/>
          </a:xfrm>
          <a:prstGeom prst="rect">
            <a:avLst/>
          </a:prstGeom>
          <a:noFill/>
          <a:ln w="9525">
            <a:solidFill>
              <a:schemeClr val="tx1"/>
            </a:solidFill>
            <a:miter lim="800000"/>
            <a:headEnd/>
            <a:tailEnd/>
          </a:ln>
          <a:effectLst/>
        </p:spPr>
        <p:txBody>
          <a:bodyPr/>
          <a:lstStyle/>
          <a:p>
            <a:pPr algn="ctr"/>
            <a:r>
              <a:rPr lang="en-GB" sz="1400"/>
              <a:t>Many people plan to spend their retirement in a different area. </a:t>
            </a:r>
          </a:p>
        </p:txBody>
      </p:sp>
      <p:sp>
        <p:nvSpPr>
          <p:cNvPr id="5127" name="Rectangle 7"/>
          <p:cNvSpPr>
            <a:spLocks noChangeArrowheads="1"/>
          </p:cNvSpPr>
          <p:nvPr/>
        </p:nvSpPr>
        <p:spPr bwMode="auto">
          <a:xfrm>
            <a:off x="1331913" y="1557338"/>
            <a:ext cx="1296987" cy="1296987"/>
          </a:xfrm>
          <a:prstGeom prst="rect">
            <a:avLst/>
          </a:prstGeom>
          <a:noFill/>
          <a:ln w="9525">
            <a:solidFill>
              <a:schemeClr val="tx1"/>
            </a:solidFill>
            <a:miter lim="800000"/>
            <a:headEnd/>
            <a:tailEnd/>
          </a:ln>
          <a:effectLst/>
        </p:spPr>
        <p:txBody>
          <a:bodyPr/>
          <a:lstStyle/>
          <a:p>
            <a:pPr algn="ctr"/>
            <a:r>
              <a:rPr lang="en-GB" sz="1400"/>
              <a:t>The south-west counties of </a:t>
            </a:r>
            <a:r>
              <a:rPr lang="en-GB" sz="1400" b="1"/>
              <a:t>Dorset</a:t>
            </a:r>
            <a:r>
              <a:rPr lang="en-GB" sz="1400"/>
              <a:t>, </a:t>
            </a:r>
            <a:r>
              <a:rPr lang="en-GB" sz="1400" b="1"/>
              <a:t>Devon </a:t>
            </a:r>
            <a:r>
              <a:rPr lang="en-GB" sz="1400"/>
              <a:t>and </a:t>
            </a:r>
            <a:r>
              <a:rPr lang="en-GB" sz="1400" b="1"/>
              <a:t>Cornwall</a:t>
            </a:r>
            <a:r>
              <a:rPr lang="en-GB" sz="1400"/>
              <a:t> are popular</a:t>
            </a:r>
            <a:r>
              <a:rPr lang="en-GB" sz="1200"/>
              <a:t> </a:t>
            </a:r>
          </a:p>
        </p:txBody>
      </p:sp>
      <p:sp>
        <p:nvSpPr>
          <p:cNvPr id="5128" name="Rectangle 8"/>
          <p:cNvSpPr>
            <a:spLocks noChangeArrowheads="1"/>
          </p:cNvSpPr>
          <p:nvPr/>
        </p:nvSpPr>
        <p:spPr bwMode="auto">
          <a:xfrm>
            <a:off x="5580063" y="1484313"/>
            <a:ext cx="3095625" cy="1368425"/>
          </a:xfrm>
          <a:prstGeom prst="rect">
            <a:avLst/>
          </a:prstGeom>
          <a:solidFill>
            <a:schemeClr val="bg1"/>
          </a:solidFill>
          <a:ln w="9525">
            <a:solidFill>
              <a:schemeClr val="tx1"/>
            </a:solidFill>
            <a:miter lim="800000"/>
            <a:headEnd/>
            <a:tailEnd/>
          </a:ln>
          <a:effectLst/>
        </p:spPr>
        <p:txBody>
          <a:bodyPr/>
          <a:lstStyle/>
          <a:p>
            <a:pPr algn="ctr"/>
            <a:r>
              <a:rPr lang="en-GB" sz="1400"/>
              <a:t>The perceived attractions include:</a:t>
            </a:r>
          </a:p>
          <a:p>
            <a:pPr algn="ctr"/>
            <a:r>
              <a:rPr lang="en-GB" sz="1400" b="1"/>
              <a:t>-a slower pace of life</a:t>
            </a:r>
            <a:r>
              <a:rPr lang="en-GB" sz="1400"/>
              <a:t> </a:t>
            </a:r>
            <a:endParaRPr lang="en-GB" sz="1400" b="1"/>
          </a:p>
          <a:p>
            <a:pPr algn="ctr"/>
            <a:r>
              <a:rPr lang="en-GB" sz="1400" b="1"/>
              <a:t>-the scenery</a:t>
            </a:r>
            <a:r>
              <a:rPr lang="en-GB" sz="1400"/>
              <a:t> </a:t>
            </a:r>
            <a:endParaRPr lang="en-GB" sz="1400" b="1"/>
          </a:p>
          <a:p>
            <a:pPr algn="ctr"/>
            <a:r>
              <a:rPr lang="en-GB" sz="1400" b="1"/>
              <a:t>-the community</a:t>
            </a:r>
            <a:r>
              <a:rPr lang="en-GB" sz="1400"/>
              <a:t> </a:t>
            </a:r>
            <a:endParaRPr lang="en-GB" sz="1400" b="1"/>
          </a:p>
          <a:p>
            <a:pPr algn="ctr"/>
            <a:r>
              <a:rPr lang="en-GB" sz="1400" b="1"/>
              <a:t>-away from the busy larger cities</a:t>
            </a:r>
            <a:r>
              <a:rPr lang="en-GB" sz="1400"/>
              <a:t> </a:t>
            </a:r>
            <a:endParaRPr lang="en-GB" sz="1400" b="1"/>
          </a:p>
          <a:p>
            <a:pPr algn="ctr"/>
            <a:r>
              <a:rPr lang="en-GB" sz="1400" b="1"/>
              <a:t>-lower crime rates</a:t>
            </a:r>
            <a:endParaRPr lang="en-GB" sz="1400"/>
          </a:p>
          <a:p>
            <a:pPr algn="ctr"/>
            <a:endParaRPr lang="en-GB" sz="1400"/>
          </a:p>
        </p:txBody>
      </p:sp>
      <p:sp>
        <p:nvSpPr>
          <p:cNvPr id="5129" name="Rectangle 9"/>
          <p:cNvSpPr>
            <a:spLocks noChangeArrowheads="1"/>
          </p:cNvSpPr>
          <p:nvPr/>
        </p:nvSpPr>
        <p:spPr bwMode="auto">
          <a:xfrm>
            <a:off x="395536" y="2924944"/>
            <a:ext cx="2267743" cy="1368425"/>
          </a:xfrm>
          <a:prstGeom prst="rect">
            <a:avLst/>
          </a:prstGeom>
          <a:noFill/>
          <a:ln w="9525">
            <a:solidFill>
              <a:schemeClr val="tx1"/>
            </a:solidFill>
            <a:miter lim="800000"/>
            <a:headEnd/>
            <a:tailEnd/>
          </a:ln>
          <a:effectLst/>
        </p:spPr>
        <p:txBody>
          <a:bodyPr/>
          <a:lstStyle/>
          <a:p>
            <a:r>
              <a:rPr lang="en-GB" sz="1200" dirty="0"/>
              <a:t>Popular areas for retirement migrants have </a:t>
            </a:r>
            <a:r>
              <a:rPr lang="en-GB" sz="1200" b="1" dirty="0"/>
              <a:t>problems</a:t>
            </a:r>
            <a:r>
              <a:rPr lang="en-GB" sz="1200" dirty="0"/>
              <a:t> as a result of this:</a:t>
            </a:r>
          </a:p>
          <a:p>
            <a:r>
              <a:rPr lang="en-GB" sz="1200" b="1" dirty="0"/>
              <a:t>-pressure on health care</a:t>
            </a:r>
            <a:r>
              <a:rPr lang="en-GB" sz="1200" dirty="0"/>
              <a:t> </a:t>
            </a:r>
            <a:endParaRPr lang="en-GB" sz="1200" b="1" dirty="0"/>
          </a:p>
          <a:p>
            <a:r>
              <a:rPr lang="en-GB" sz="1200" b="1" dirty="0"/>
              <a:t>-demand for social services</a:t>
            </a:r>
            <a:r>
              <a:rPr lang="en-GB" sz="1200" dirty="0"/>
              <a:t> </a:t>
            </a:r>
            <a:endParaRPr lang="en-GB" sz="1200" b="1" dirty="0"/>
          </a:p>
          <a:p>
            <a:r>
              <a:rPr lang="en-GB" sz="1200" b="1" dirty="0"/>
              <a:t>-an increase in house prices</a:t>
            </a:r>
            <a:r>
              <a:rPr lang="en-GB" sz="1200" dirty="0"/>
              <a:t> </a:t>
            </a:r>
            <a:endParaRPr lang="en-GB" sz="1200" b="1" dirty="0"/>
          </a:p>
          <a:p>
            <a:r>
              <a:rPr lang="en-GB" sz="1200" b="1" dirty="0"/>
              <a:t>-a lack of suitable housing</a:t>
            </a:r>
            <a:endParaRPr lang="en-GB" sz="1200" dirty="0"/>
          </a:p>
          <a:p>
            <a:pPr algn="ctr"/>
            <a:endParaRPr lang="en-GB" sz="1400" dirty="0"/>
          </a:p>
        </p:txBody>
      </p:sp>
      <p:sp>
        <p:nvSpPr>
          <p:cNvPr id="5130" name="Rectangle 10"/>
          <p:cNvSpPr>
            <a:spLocks noChangeArrowheads="1"/>
          </p:cNvSpPr>
          <p:nvPr/>
        </p:nvSpPr>
        <p:spPr bwMode="auto">
          <a:xfrm>
            <a:off x="4716016" y="2996953"/>
            <a:ext cx="4248597" cy="1872208"/>
          </a:xfrm>
          <a:prstGeom prst="rect">
            <a:avLst/>
          </a:prstGeom>
          <a:noFill/>
          <a:ln w="9525">
            <a:solidFill>
              <a:schemeClr val="tx1"/>
            </a:solidFill>
            <a:miter lim="800000"/>
            <a:headEnd/>
            <a:tailEnd/>
          </a:ln>
          <a:effectLst/>
        </p:spPr>
        <p:txBody>
          <a:bodyPr/>
          <a:lstStyle/>
          <a:p>
            <a:pPr algn="ctr"/>
            <a:r>
              <a:rPr lang="en-GB" sz="1400" dirty="0"/>
              <a:t>There are also </a:t>
            </a:r>
            <a:r>
              <a:rPr lang="en-GB" sz="1400" b="1" dirty="0"/>
              <a:t>advantages</a:t>
            </a:r>
            <a:r>
              <a:rPr lang="en-GB" sz="1400" dirty="0"/>
              <a:t>:</a:t>
            </a:r>
          </a:p>
          <a:p>
            <a:pPr algn="ctr"/>
            <a:r>
              <a:rPr lang="en-GB" sz="1400" b="1" dirty="0"/>
              <a:t>there is an increased demand for local services - so the local shop and pubs have more custom</a:t>
            </a:r>
            <a:r>
              <a:rPr lang="en-GB" sz="1400" dirty="0"/>
              <a:t> </a:t>
            </a:r>
            <a:endParaRPr lang="en-GB" sz="1400" b="1" dirty="0"/>
          </a:p>
          <a:p>
            <a:pPr algn="ctr"/>
            <a:r>
              <a:rPr lang="en-GB" sz="1400" b="1" dirty="0"/>
              <a:t>jobs in social care and health care are available</a:t>
            </a:r>
            <a:r>
              <a:rPr lang="en-GB" sz="1400" dirty="0"/>
              <a:t> </a:t>
            </a:r>
            <a:endParaRPr lang="en-GB" sz="1400" b="1" dirty="0"/>
          </a:p>
          <a:p>
            <a:pPr algn="ctr"/>
            <a:r>
              <a:rPr lang="en-GB" sz="1400" b="1" dirty="0"/>
              <a:t>a growth of age related services, such as chiropodists, social groups and bingo</a:t>
            </a:r>
            <a:r>
              <a:rPr lang="en-GB" sz="1400" dirty="0"/>
              <a:t> </a:t>
            </a:r>
            <a:endParaRPr lang="en-GB" sz="1400" b="1" dirty="0"/>
          </a:p>
          <a:p>
            <a:pPr algn="ctr"/>
            <a:r>
              <a:rPr lang="en-GB" sz="1400" b="1" dirty="0"/>
              <a:t>younger retired people spend "</a:t>
            </a:r>
            <a:r>
              <a:rPr lang="en-GB" sz="1400" b="1" i="1" dirty="0"/>
              <a:t>the grey pound</a:t>
            </a:r>
            <a:r>
              <a:rPr lang="en-GB" sz="1400" b="1" dirty="0"/>
              <a:t>", spending money through travel and recreation</a:t>
            </a:r>
            <a:endParaRPr lang="en-GB" sz="1400" dirty="0"/>
          </a:p>
          <a:p>
            <a:pPr algn="ctr"/>
            <a:endParaRPr lang="en-GB" sz="1400" dirty="0"/>
          </a:p>
        </p:txBody>
      </p:sp>
      <p:sp>
        <p:nvSpPr>
          <p:cNvPr id="5131" name="WordArt 11"/>
          <p:cNvSpPr>
            <a:spLocks noChangeArrowheads="1" noChangeShapeType="1" noTextEdit="1"/>
          </p:cNvSpPr>
          <p:nvPr/>
        </p:nvSpPr>
        <p:spPr bwMode="auto">
          <a:xfrm>
            <a:off x="2987675" y="1161256"/>
            <a:ext cx="2447925" cy="792163"/>
          </a:xfrm>
          <a:prstGeom prst="rect">
            <a:avLst/>
          </a:prstGeom>
        </p:spPr>
        <p:txBody>
          <a:bodyPr wrap="none" fromWordArt="1">
            <a:prstTxWarp prst="textPlain">
              <a:avLst>
                <a:gd name="adj" fmla="val 50000"/>
              </a:avLst>
            </a:prstTxWarp>
          </a:bodyPr>
          <a:lstStyle/>
          <a:p>
            <a:pPr algn="ctr"/>
            <a:r>
              <a:rPr lang="en-GB" sz="1600" kern="10" dirty="0">
                <a:ln w="9525">
                  <a:solidFill>
                    <a:srgbClr val="000000"/>
                  </a:solidFill>
                  <a:round/>
                  <a:headEnd/>
                  <a:tailEnd/>
                </a:ln>
                <a:solidFill>
                  <a:srgbClr val="FFFFFF"/>
                </a:solidFill>
                <a:latin typeface="Arial"/>
                <a:cs typeface="Arial"/>
              </a:rPr>
              <a:t> 43% of 50+s  move away</a:t>
            </a:r>
          </a:p>
          <a:p>
            <a:pPr algn="ctr"/>
            <a:r>
              <a:rPr lang="en-GB" sz="1600" kern="10" dirty="0">
                <a:ln w="9525">
                  <a:solidFill>
                    <a:srgbClr val="000000"/>
                  </a:solidFill>
                  <a:round/>
                  <a:headEnd/>
                  <a:tailEnd/>
                </a:ln>
                <a:solidFill>
                  <a:srgbClr val="FFFFFF"/>
                </a:solidFill>
                <a:latin typeface="Arial"/>
                <a:cs typeface="Arial"/>
              </a:rPr>
              <a:t> when they retire </a:t>
            </a:r>
          </a:p>
        </p:txBody>
      </p:sp>
      <p:sp>
        <p:nvSpPr>
          <p:cNvPr id="5132" name="WordArt 12"/>
          <p:cNvSpPr>
            <a:spLocks noChangeArrowheads="1" noChangeShapeType="1" noTextEdit="1"/>
          </p:cNvSpPr>
          <p:nvPr/>
        </p:nvSpPr>
        <p:spPr bwMode="auto">
          <a:xfrm>
            <a:off x="6588224" y="5229225"/>
            <a:ext cx="2268439" cy="1152525"/>
          </a:xfrm>
          <a:prstGeom prst="rect">
            <a:avLst/>
          </a:prstGeom>
        </p:spPr>
        <p:txBody>
          <a:bodyPr wrap="none" fromWordArt="1">
            <a:prstTxWarp prst="textPlain">
              <a:avLst>
                <a:gd name="adj" fmla="val 50000"/>
              </a:avLst>
            </a:prstTxWarp>
          </a:bodyPr>
          <a:lstStyle/>
          <a:p>
            <a:pPr algn="ctr"/>
            <a:r>
              <a:rPr lang="en-GB" kern="10" dirty="0">
                <a:ln w="9525">
                  <a:solidFill>
                    <a:srgbClr val="000000"/>
                  </a:solidFill>
                  <a:round/>
                  <a:headEnd/>
                  <a:tailEnd/>
                </a:ln>
                <a:solidFill>
                  <a:srgbClr val="3366FF"/>
                </a:solidFill>
                <a:latin typeface="Arial"/>
                <a:cs typeface="Arial"/>
              </a:rPr>
              <a:t>23% of the population in the</a:t>
            </a:r>
          </a:p>
          <a:p>
            <a:pPr algn="ctr"/>
            <a:r>
              <a:rPr lang="en-GB" kern="10" dirty="0">
                <a:ln w="9525">
                  <a:solidFill>
                    <a:srgbClr val="000000"/>
                  </a:solidFill>
                  <a:round/>
                  <a:headEnd/>
                  <a:tailEnd/>
                </a:ln>
                <a:solidFill>
                  <a:srgbClr val="3366FF"/>
                </a:solidFill>
                <a:latin typeface="Arial"/>
                <a:cs typeface="Arial"/>
              </a:rPr>
              <a:t> SW is retired</a:t>
            </a:r>
          </a:p>
        </p:txBody>
      </p:sp>
      <p:sp>
        <p:nvSpPr>
          <p:cNvPr id="5139" name="Rectangle 19"/>
          <p:cNvSpPr>
            <a:spLocks noChangeArrowheads="1"/>
          </p:cNvSpPr>
          <p:nvPr/>
        </p:nvSpPr>
        <p:spPr bwMode="auto">
          <a:xfrm>
            <a:off x="4860032" y="5157192"/>
            <a:ext cx="1512614" cy="1367556"/>
          </a:xfrm>
          <a:prstGeom prst="rect">
            <a:avLst/>
          </a:prstGeom>
          <a:noFill/>
          <a:ln w="9525">
            <a:solidFill>
              <a:schemeClr val="tx1"/>
            </a:solidFill>
            <a:miter lim="800000"/>
            <a:headEnd/>
            <a:tailEnd/>
          </a:ln>
          <a:effectLst/>
        </p:spPr>
        <p:txBody>
          <a:bodyPr/>
          <a:lstStyle/>
          <a:p>
            <a:pPr algn="ctr"/>
            <a:r>
              <a:rPr lang="en-GB" sz="1200" dirty="0"/>
              <a:t>Local councils have to spend a large proportion of their budget on elderly care whether social services or hospital care</a:t>
            </a:r>
          </a:p>
        </p:txBody>
      </p:sp>
      <p:pic>
        <p:nvPicPr>
          <p:cNvPr id="5144" name="Picture 24"/>
          <p:cNvPicPr>
            <a:picLocks noChangeAspect="1" noChangeArrowheads="1"/>
          </p:cNvPicPr>
          <p:nvPr/>
        </p:nvPicPr>
        <p:blipFill>
          <a:blip r:embed="rId4" cstate="print"/>
          <a:srcRect/>
          <a:stretch>
            <a:fillRect/>
          </a:stretch>
        </p:blipFill>
        <p:spPr bwMode="auto">
          <a:xfrm>
            <a:off x="179388" y="4365104"/>
            <a:ext cx="4536628" cy="235160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WordArt 8"/>
          <p:cNvSpPr>
            <a:spLocks noChangeArrowheads="1" noChangeShapeType="1" noTextEdit="1"/>
          </p:cNvSpPr>
          <p:nvPr/>
        </p:nvSpPr>
        <p:spPr bwMode="auto">
          <a:xfrm>
            <a:off x="2484438" y="188913"/>
            <a:ext cx="3887787" cy="360362"/>
          </a:xfrm>
          <a:prstGeom prst="rect">
            <a:avLst/>
          </a:prstGeom>
        </p:spPr>
        <p:txBody>
          <a:bodyPr wrap="none" fromWordArt="1">
            <a:prstTxWarp prst="textPlain">
              <a:avLst>
                <a:gd name="adj" fmla="val 50000"/>
              </a:avLst>
            </a:prstTxWarp>
          </a:bodyPr>
          <a:lstStyle/>
          <a:p>
            <a:pPr algn="ctr"/>
            <a:r>
              <a:rPr lang="en-GB" kern="10">
                <a:ln w="9525">
                  <a:solidFill>
                    <a:srgbClr val="000000"/>
                  </a:solidFill>
                  <a:round/>
                  <a:headEnd/>
                  <a:tailEnd/>
                </a:ln>
                <a:solidFill>
                  <a:srgbClr val="3366FF"/>
                </a:solidFill>
                <a:latin typeface="Arial Black"/>
              </a:rPr>
              <a:t>International migration</a:t>
            </a:r>
          </a:p>
        </p:txBody>
      </p:sp>
      <p:sp>
        <p:nvSpPr>
          <p:cNvPr id="4105" name="WordArt 9"/>
          <p:cNvSpPr>
            <a:spLocks noChangeArrowheads="1" noChangeShapeType="1" noTextEdit="1"/>
          </p:cNvSpPr>
          <p:nvPr/>
        </p:nvSpPr>
        <p:spPr bwMode="auto">
          <a:xfrm>
            <a:off x="2627313" y="620713"/>
            <a:ext cx="3457575" cy="5238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a:cs typeface="Arial"/>
              </a:rPr>
              <a:t>Poland to the UK</a:t>
            </a:r>
          </a:p>
        </p:txBody>
      </p:sp>
      <p:sp>
        <p:nvSpPr>
          <p:cNvPr id="4106" name="Rectangle 10"/>
          <p:cNvSpPr>
            <a:spLocks noChangeArrowheads="1"/>
          </p:cNvSpPr>
          <p:nvPr/>
        </p:nvSpPr>
        <p:spPr bwMode="auto">
          <a:xfrm>
            <a:off x="179388" y="188913"/>
            <a:ext cx="2160587" cy="863600"/>
          </a:xfrm>
          <a:prstGeom prst="rect">
            <a:avLst/>
          </a:prstGeom>
          <a:noFill/>
          <a:ln w="9525">
            <a:solidFill>
              <a:schemeClr val="tx1"/>
            </a:solidFill>
            <a:miter lim="800000"/>
            <a:headEnd/>
            <a:tailEnd/>
          </a:ln>
          <a:effectLst/>
        </p:spPr>
        <p:txBody>
          <a:bodyPr/>
          <a:lstStyle/>
          <a:p>
            <a:pPr algn="ctr"/>
            <a:r>
              <a:rPr lang="en-GB" sz="1200"/>
              <a:t>Migrants moving from Poland to the UK are classed as </a:t>
            </a:r>
            <a:r>
              <a:rPr lang="en-GB" sz="1200" b="1"/>
              <a:t>economic migrants. </a:t>
            </a:r>
          </a:p>
        </p:txBody>
      </p:sp>
      <p:sp>
        <p:nvSpPr>
          <p:cNvPr id="4107" name="Rectangle 11"/>
          <p:cNvSpPr>
            <a:spLocks noChangeArrowheads="1"/>
          </p:cNvSpPr>
          <p:nvPr/>
        </p:nvSpPr>
        <p:spPr bwMode="auto">
          <a:xfrm>
            <a:off x="6732588" y="260350"/>
            <a:ext cx="1871662" cy="692150"/>
          </a:xfrm>
          <a:prstGeom prst="rect">
            <a:avLst/>
          </a:prstGeom>
          <a:noFill/>
          <a:ln w="9525">
            <a:solidFill>
              <a:schemeClr val="tx1"/>
            </a:solidFill>
            <a:miter lim="800000"/>
            <a:headEnd/>
            <a:tailEnd/>
          </a:ln>
          <a:effectLst/>
        </p:spPr>
        <p:txBody>
          <a:bodyPr/>
          <a:lstStyle/>
          <a:p>
            <a:pPr algn="ctr"/>
            <a:r>
              <a:rPr lang="en-GB" sz="1200"/>
              <a:t>Between 2004 and 2007 </a:t>
            </a:r>
            <a:r>
              <a:rPr lang="en-GB" sz="1200" b="1"/>
              <a:t>half a million</a:t>
            </a:r>
            <a:r>
              <a:rPr lang="en-GB" sz="1200"/>
              <a:t> poles arrived </a:t>
            </a:r>
          </a:p>
        </p:txBody>
      </p:sp>
      <p:sp>
        <p:nvSpPr>
          <p:cNvPr id="4108" name="Rectangle 12"/>
          <p:cNvSpPr>
            <a:spLocks noChangeArrowheads="1"/>
          </p:cNvSpPr>
          <p:nvPr/>
        </p:nvSpPr>
        <p:spPr bwMode="auto">
          <a:xfrm>
            <a:off x="250825" y="1341438"/>
            <a:ext cx="2592388" cy="2016125"/>
          </a:xfrm>
          <a:prstGeom prst="rect">
            <a:avLst/>
          </a:prstGeom>
          <a:noFill/>
          <a:ln w="9525">
            <a:solidFill>
              <a:schemeClr val="tx1"/>
            </a:solidFill>
            <a:miter lim="800000"/>
            <a:headEnd/>
            <a:tailEnd/>
          </a:ln>
          <a:effectLst/>
        </p:spPr>
        <p:txBody>
          <a:bodyPr/>
          <a:lstStyle/>
          <a:p>
            <a:pPr algn="ctr"/>
            <a:r>
              <a:rPr lang="en-GB" sz="1300" b="1"/>
              <a:t>Push factors </a:t>
            </a:r>
            <a:r>
              <a:rPr lang="en-GB" sz="1300"/>
              <a:t>from Poland include -high </a:t>
            </a:r>
            <a:r>
              <a:rPr lang="en-GB" sz="1300" b="1"/>
              <a:t>unemployment</a:t>
            </a:r>
            <a:r>
              <a:rPr lang="en-GB" sz="1300"/>
              <a:t> of </a:t>
            </a:r>
            <a:r>
              <a:rPr lang="en-GB" sz="1300" b="1"/>
              <a:t>19%</a:t>
            </a:r>
            <a:r>
              <a:rPr lang="en-GB" sz="1300"/>
              <a:t>. </a:t>
            </a:r>
          </a:p>
          <a:p>
            <a:pPr algn="ctr"/>
            <a:r>
              <a:rPr lang="en-GB" sz="1300"/>
              <a:t>-</a:t>
            </a:r>
            <a:r>
              <a:rPr lang="en-GB" sz="1300" b="1"/>
              <a:t>Low wages</a:t>
            </a:r>
            <a:r>
              <a:rPr lang="en-GB" sz="1300"/>
              <a:t> of £8000 </a:t>
            </a:r>
          </a:p>
          <a:p>
            <a:pPr algn="ctr">
              <a:buFontTx/>
              <a:buChar char="-"/>
            </a:pPr>
            <a:r>
              <a:rPr lang="en-GB" sz="1300" b="1"/>
              <a:t>housing shortages </a:t>
            </a:r>
            <a:r>
              <a:rPr lang="en-GB" sz="1300"/>
              <a:t>with only 300 houses available for every 1000 people </a:t>
            </a:r>
          </a:p>
          <a:p>
            <a:pPr algn="ctr">
              <a:buFontTx/>
              <a:buChar char="-"/>
            </a:pPr>
            <a:r>
              <a:rPr lang="en-GB" sz="1300"/>
              <a:t>Lack of higher education</a:t>
            </a:r>
          </a:p>
          <a:p>
            <a:pPr algn="ctr">
              <a:buFontTx/>
              <a:buChar char="-"/>
            </a:pPr>
            <a:r>
              <a:rPr lang="en-GB" sz="1300"/>
              <a:t>Low standard of living</a:t>
            </a:r>
            <a:r>
              <a:rPr lang="en-GB" sz="1200"/>
              <a:t> </a:t>
            </a:r>
          </a:p>
        </p:txBody>
      </p:sp>
      <p:sp>
        <p:nvSpPr>
          <p:cNvPr id="4109" name="Rectangle 13"/>
          <p:cNvSpPr>
            <a:spLocks noChangeArrowheads="1"/>
          </p:cNvSpPr>
          <p:nvPr/>
        </p:nvSpPr>
        <p:spPr bwMode="auto">
          <a:xfrm>
            <a:off x="6300788" y="1052513"/>
            <a:ext cx="2592387" cy="2305050"/>
          </a:xfrm>
          <a:prstGeom prst="rect">
            <a:avLst/>
          </a:prstGeom>
          <a:noFill/>
          <a:ln w="9525">
            <a:solidFill>
              <a:schemeClr val="tx1"/>
            </a:solidFill>
            <a:miter lim="800000"/>
            <a:headEnd/>
            <a:tailEnd/>
          </a:ln>
          <a:effectLst/>
        </p:spPr>
        <p:txBody>
          <a:bodyPr/>
          <a:lstStyle/>
          <a:p>
            <a:pPr algn="ctr"/>
            <a:r>
              <a:rPr lang="en-GB" sz="1300"/>
              <a:t>The UK has </a:t>
            </a:r>
            <a:r>
              <a:rPr lang="en-GB" sz="1300" b="1"/>
              <a:t>pull factors </a:t>
            </a:r>
            <a:r>
              <a:rPr lang="en-GB" sz="1300"/>
              <a:t>such as</a:t>
            </a:r>
          </a:p>
          <a:p>
            <a:pPr algn="ctr">
              <a:buFontTx/>
              <a:buChar char="-"/>
            </a:pPr>
            <a:r>
              <a:rPr lang="en-GB" sz="1300" b="1"/>
              <a:t>higher wages</a:t>
            </a:r>
            <a:r>
              <a:rPr lang="en-GB" sz="1300"/>
              <a:t> of £20,000 </a:t>
            </a:r>
          </a:p>
          <a:p>
            <a:pPr algn="ctr">
              <a:buFontTx/>
              <a:buChar char="-"/>
            </a:pPr>
            <a:r>
              <a:rPr lang="en-GB" sz="1300"/>
              <a:t> low </a:t>
            </a:r>
            <a:r>
              <a:rPr lang="en-GB" sz="1300" b="1"/>
              <a:t>unemployment</a:t>
            </a:r>
            <a:r>
              <a:rPr lang="en-GB" sz="1300"/>
              <a:t> of </a:t>
            </a:r>
            <a:r>
              <a:rPr lang="en-GB" sz="1300" b="1"/>
              <a:t>4%</a:t>
            </a:r>
            <a:r>
              <a:rPr lang="en-GB" sz="1300"/>
              <a:t>. </a:t>
            </a:r>
          </a:p>
          <a:p>
            <a:pPr algn="ctr">
              <a:buFontTx/>
              <a:buChar char="-"/>
            </a:pPr>
            <a:r>
              <a:rPr lang="en-GB" sz="1300"/>
              <a:t>Higher standard of living</a:t>
            </a:r>
          </a:p>
          <a:p>
            <a:pPr algn="ctr">
              <a:buFontTx/>
              <a:buChar char="-"/>
            </a:pPr>
            <a:r>
              <a:rPr lang="en-GB" sz="1300"/>
              <a:t>Higher education opportunities</a:t>
            </a:r>
          </a:p>
          <a:p>
            <a:pPr algn="ctr">
              <a:buFontTx/>
              <a:buChar char="-"/>
            </a:pPr>
            <a:r>
              <a:rPr lang="en-GB" sz="1300"/>
              <a:t>Already a multicultural society</a:t>
            </a:r>
          </a:p>
          <a:p>
            <a:pPr algn="ctr">
              <a:buFontTx/>
              <a:buChar char="-"/>
            </a:pPr>
            <a:r>
              <a:rPr lang="en-GB" sz="1300"/>
              <a:t> Part of the EU so can enter easily and gain a working visa</a:t>
            </a:r>
          </a:p>
          <a:p>
            <a:pPr algn="ctr">
              <a:buFontTx/>
              <a:buChar char="-"/>
            </a:pPr>
            <a:endParaRPr lang="en-GB" sz="1200"/>
          </a:p>
        </p:txBody>
      </p:sp>
      <p:sp>
        <p:nvSpPr>
          <p:cNvPr id="4110" name="Oval 14"/>
          <p:cNvSpPr>
            <a:spLocks noChangeArrowheads="1"/>
          </p:cNvSpPr>
          <p:nvPr/>
        </p:nvSpPr>
        <p:spPr bwMode="auto">
          <a:xfrm>
            <a:off x="3203575" y="1412875"/>
            <a:ext cx="2736850" cy="1152525"/>
          </a:xfrm>
          <a:prstGeom prst="ellipse">
            <a:avLst/>
          </a:prstGeom>
          <a:noFill/>
          <a:ln w="9525">
            <a:solidFill>
              <a:schemeClr val="tx1"/>
            </a:solidFill>
            <a:round/>
            <a:headEnd/>
            <a:tailEnd/>
          </a:ln>
          <a:effectLst/>
        </p:spPr>
        <p:txBody>
          <a:bodyPr/>
          <a:lstStyle/>
          <a:p>
            <a:pPr algn="ctr"/>
            <a:r>
              <a:rPr lang="en-GB" sz="1400" b="1"/>
              <a:t>If a country is part of the EU, you can move freely between every country</a:t>
            </a:r>
          </a:p>
        </p:txBody>
      </p:sp>
      <p:sp>
        <p:nvSpPr>
          <p:cNvPr id="4111" name="Rectangle 15"/>
          <p:cNvSpPr>
            <a:spLocks noChangeArrowheads="1"/>
          </p:cNvSpPr>
          <p:nvPr/>
        </p:nvSpPr>
        <p:spPr bwMode="auto">
          <a:xfrm>
            <a:off x="250825" y="3573463"/>
            <a:ext cx="2592388" cy="2808287"/>
          </a:xfrm>
          <a:prstGeom prst="rect">
            <a:avLst/>
          </a:prstGeom>
          <a:noFill/>
          <a:ln w="9525">
            <a:solidFill>
              <a:schemeClr val="tx1"/>
            </a:solidFill>
            <a:miter lim="800000"/>
            <a:headEnd/>
            <a:tailEnd/>
          </a:ln>
          <a:effectLst/>
        </p:spPr>
        <p:txBody>
          <a:bodyPr/>
          <a:lstStyle/>
          <a:p>
            <a:pPr algn="ctr"/>
            <a:r>
              <a:rPr lang="en-GB" sz="1200" b="1" u="sng"/>
              <a:t>Impacts to Poland (origin country) </a:t>
            </a:r>
          </a:p>
          <a:p>
            <a:pPr algn="ctr">
              <a:buFontTx/>
              <a:buChar char="-"/>
            </a:pPr>
            <a:r>
              <a:rPr lang="en-GB" sz="1200"/>
              <a:t>(+) Money is sent back to Poland, this is called remittances, this strengthens their economy (£1bil)</a:t>
            </a:r>
          </a:p>
          <a:p>
            <a:pPr algn="ctr">
              <a:buFontTx/>
              <a:buChar char="-"/>
            </a:pPr>
            <a:r>
              <a:rPr lang="en-GB" sz="1200"/>
              <a:t> (-) Skilled workers leaving Poland, this is called the Brain drain</a:t>
            </a:r>
          </a:p>
          <a:p>
            <a:pPr algn="ctr">
              <a:buFontTx/>
              <a:buChar char="-"/>
            </a:pPr>
            <a:r>
              <a:rPr lang="en-GB" sz="1200"/>
              <a:t> (-) Underpopulation, an ageing population in Poland. (82% aged 18-34 migrant from Poland) </a:t>
            </a:r>
          </a:p>
          <a:p>
            <a:pPr algn="ctr">
              <a:buFontTx/>
              <a:buChar char="-"/>
            </a:pPr>
            <a:r>
              <a:rPr lang="en-GB" sz="1200"/>
              <a:t> (+) Most migrants are temporarily leave Poland, so come back with better skills and money </a:t>
            </a:r>
          </a:p>
        </p:txBody>
      </p:sp>
      <p:sp>
        <p:nvSpPr>
          <p:cNvPr id="4112" name="Rectangle 16"/>
          <p:cNvSpPr>
            <a:spLocks noChangeArrowheads="1"/>
          </p:cNvSpPr>
          <p:nvPr/>
        </p:nvSpPr>
        <p:spPr bwMode="auto">
          <a:xfrm>
            <a:off x="6443663" y="3573463"/>
            <a:ext cx="2520950" cy="2808287"/>
          </a:xfrm>
          <a:prstGeom prst="rect">
            <a:avLst/>
          </a:prstGeom>
          <a:noFill/>
          <a:ln w="9525">
            <a:solidFill>
              <a:schemeClr val="tx1"/>
            </a:solidFill>
            <a:miter lim="800000"/>
            <a:headEnd/>
            <a:tailEnd/>
          </a:ln>
          <a:effectLst/>
        </p:spPr>
        <p:txBody>
          <a:bodyPr/>
          <a:lstStyle/>
          <a:p>
            <a:pPr algn="ctr"/>
            <a:r>
              <a:rPr lang="en-GB" sz="1200" b="1" u="sng"/>
              <a:t>Impacts to the UK (host country) </a:t>
            </a:r>
          </a:p>
          <a:p>
            <a:pPr algn="ctr">
              <a:buFontTx/>
              <a:buChar char="-"/>
            </a:pPr>
            <a:r>
              <a:rPr lang="en-GB" sz="1200"/>
              <a:t>(+) Polish migrants contributed </a:t>
            </a:r>
            <a:r>
              <a:rPr lang="en-GB" sz="1200" b="1"/>
              <a:t>£1.9 billion</a:t>
            </a:r>
            <a:r>
              <a:rPr lang="en-GB" sz="1200"/>
              <a:t> in </a:t>
            </a:r>
            <a:r>
              <a:rPr lang="en-GB" sz="1200" b="1"/>
              <a:t>taxes</a:t>
            </a:r>
            <a:r>
              <a:rPr lang="en-GB" sz="1200"/>
              <a:t> . </a:t>
            </a:r>
          </a:p>
          <a:p>
            <a:pPr algn="ctr">
              <a:buFontTx/>
              <a:buChar char="-"/>
            </a:pPr>
            <a:r>
              <a:rPr lang="en-GB" sz="1200"/>
              <a:t>(+) provide </a:t>
            </a:r>
            <a:r>
              <a:rPr lang="en-GB" sz="1200" b="1"/>
              <a:t>skilled workers</a:t>
            </a:r>
            <a:r>
              <a:rPr lang="en-GB" sz="1200"/>
              <a:t> like plumbers, will do </a:t>
            </a:r>
            <a:r>
              <a:rPr lang="en-GB" sz="1200" b="1"/>
              <a:t>unpleasant jobs</a:t>
            </a:r>
            <a:r>
              <a:rPr lang="en-GB" sz="1200"/>
              <a:t> like cleaning.</a:t>
            </a:r>
          </a:p>
          <a:p>
            <a:pPr algn="ctr">
              <a:buFontTx/>
              <a:buChar char="-"/>
            </a:pPr>
            <a:r>
              <a:rPr lang="en-GB" sz="1200"/>
              <a:t> (+) Creates multicultural society</a:t>
            </a:r>
          </a:p>
          <a:p>
            <a:pPr algn="ctr">
              <a:buFontTx/>
              <a:buChar char="-"/>
            </a:pPr>
            <a:r>
              <a:rPr lang="en-GB" sz="1200"/>
              <a:t> (-) Puts pressure on public services (health, education)</a:t>
            </a:r>
          </a:p>
          <a:p>
            <a:pPr algn="ctr">
              <a:buFontTx/>
              <a:buChar char="-"/>
            </a:pPr>
            <a:r>
              <a:rPr lang="en-GB" sz="1200"/>
              <a:t> (-) creates tension in the community</a:t>
            </a:r>
            <a:r>
              <a:rPr lang="en-GB"/>
              <a:t> </a:t>
            </a:r>
            <a:r>
              <a:rPr lang="en-GB" sz="1200"/>
              <a:t>(e.g they take our jobs)</a:t>
            </a:r>
          </a:p>
          <a:p>
            <a:pPr algn="ctr">
              <a:buFontTx/>
              <a:buChar char="-"/>
            </a:pPr>
            <a:r>
              <a:rPr lang="en-GB" sz="1200"/>
              <a:t>(-) overcrowding </a:t>
            </a:r>
          </a:p>
        </p:txBody>
      </p:sp>
      <p:sp>
        <p:nvSpPr>
          <p:cNvPr id="4113" name="Rectangle 17"/>
          <p:cNvSpPr>
            <a:spLocks noChangeArrowheads="1"/>
          </p:cNvSpPr>
          <p:nvPr/>
        </p:nvSpPr>
        <p:spPr bwMode="auto">
          <a:xfrm>
            <a:off x="2987675" y="3500438"/>
            <a:ext cx="3384550" cy="3168650"/>
          </a:xfrm>
          <a:prstGeom prst="rect">
            <a:avLst/>
          </a:prstGeom>
          <a:noFill/>
          <a:ln w="9525">
            <a:solidFill>
              <a:schemeClr val="tx1"/>
            </a:solidFill>
            <a:miter lim="800000"/>
            <a:headEnd/>
            <a:tailEnd/>
          </a:ln>
          <a:effectLst/>
        </p:spPr>
        <p:txBody>
          <a:bodyPr/>
          <a:lstStyle/>
          <a:p>
            <a:pPr algn="ctr"/>
            <a:r>
              <a:rPr lang="en-GB" sz="1400" b="1"/>
              <a:t>The UK government attempts to manage immigration.</a:t>
            </a:r>
            <a:r>
              <a:rPr lang="en-GB" sz="1200"/>
              <a:t> Polish workers have to </a:t>
            </a:r>
            <a:r>
              <a:rPr lang="en-GB" sz="1200" b="1"/>
              <a:t>register</a:t>
            </a:r>
            <a:r>
              <a:rPr lang="en-GB" sz="1200"/>
              <a:t> under the </a:t>
            </a:r>
            <a:r>
              <a:rPr lang="en-GB" sz="1200" b="1"/>
              <a:t>worker registration scheme</a:t>
            </a:r>
            <a:r>
              <a:rPr lang="en-GB" sz="1200"/>
              <a:t>. For </a:t>
            </a:r>
            <a:r>
              <a:rPr lang="en-GB" sz="1200" b="1"/>
              <a:t>new EU countries</a:t>
            </a:r>
            <a:r>
              <a:rPr lang="en-GB" sz="1200"/>
              <a:t> like Bulgaria the government tightened their control and now migrants have to get </a:t>
            </a:r>
            <a:r>
              <a:rPr lang="en-GB" sz="1200" b="1"/>
              <a:t>permission</a:t>
            </a:r>
            <a:r>
              <a:rPr lang="en-GB" sz="1200"/>
              <a:t> from the </a:t>
            </a:r>
            <a:r>
              <a:rPr lang="en-GB" sz="1200" b="1"/>
              <a:t>home office</a:t>
            </a:r>
            <a:r>
              <a:rPr lang="en-GB" sz="1200"/>
              <a:t> to work here and it is only granted for certain jobs – where there is a shortage. Other counties manage migration through a </a:t>
            </a:r>
            <a:r>
              <a:rPr lang="en-GB" sz="1200" b="1"/>
              <a:t>point based system</a:t>
            </a:r>
            <a:r>
              <a:rPr lang="en-GB" sz="1200"/>
              <a:t> based on education, age, language ability etc e.g. Australia. The UK is looking at this. We also have </a:t>
            </a:r>
            <a:r>
              <a:rPr lang="en-GB" sz="1200" b="1"/>
              <a:t>limits</a:t>
            </a:r>
            <a:r>
              <a:rPr lang="en-GB" sz="1200"/>
              <a:t> and </a:t>
            </a:r>
            <a:r>
              <a:rPr lang="en-GB" sz="1200" b="1"/>
              <a:t>targets</a:t>
            </a:r>
            <a:r>
              <a:rPr lang="en-GB" sz="1200"/>
              <a:t> set and we control illegal immigration though deportation – here illegal migrants are arrested, jailed and forced to return home.</a:t>
            </a:r>
          </a:p>
        </p:txBody>
      </p:sp>
      <p:pic>
        <p:nvPicPr>
          <p:cNvPr id="4115" name="Picture 19" descr="ANd9GcQ2mePjGkPmByNC2CGz2wPIUIpBjukhFfZIixVa2aJNUIkBXHa2LQ"/>
          <p:cNvPicPr>
            <a:picLocks noChangeAspect="1" noChangeArrowheads="1"/>
          </p:cNvPicPr>
          <p:nvPr/>
        </p:nvPicPr>
        <p:blipFill>
          <a:blip r:embed="rId2" cstate="print"/>
          <a:srcRect/>
          <a:stretch>
            <a:fillRect/>
          </a:stretch>
        </p:blipFill>
        <p:spPr bwMode="auto">
          <a:xfrm>
            <a:off x="2916238" y="2636838"/>
            <a:ext cx="1008062" cy="738187"/>
          </a:xfrm>
          <a:prstGeom prst="rect">
            <a:avLst/>
          </a:prstGeom>
          <a:noFill/>
        </p:spPr>
      </p:pic>
      <p:pic>
        <p:nvPicPr>
          <p:cNvPr id="4117" name="Picture 21" descr="uk_clipart"/>
          <p:cNvPicPr>
            <a:picLocks noChangeAspect="1" noChangeArrowheads="1"/>
          </p:cNvPicPr>
          <p:nvPr/>
        </p:nvPicPr>
        <p:blipFill>
          <a:blip r:embed="rId3" cstate="print"/>
          <a:srcRect/>
          <a:stretch>
            <a:fillRect/>
          </a:stretch>
        </p:blipFill>
        <p:spPr bwMode="auto">
          <a:xfrm>
            <a:off x="5003800" y="2565400"/>
            <a:ext cx="1163638" cy="9032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icon, blue, geography, globe, map, world, pla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960927"/>
            <a:ext cx="4943872" cy="49361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46061" y="692696"/>
            <a:ext cx="6699206" cy="4297890"/>
          </a:xfrm>
          <a:prstGeom prst="rect">
            <a:avLst/>
          </a:prstGeom>
          <a:noFill/>
        </p:spPr>
        <p:txBody>
          <a:bodyPr wrap="none" lIns="91440" tIns="45720" rIns="91440" bIns="45720">
            <a:prstTxWarp prst="textArchUp">
              <a:avLst/>
            </a:prstTxWarp>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Braunton</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Academy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1559387" y="2420888"/>
            <a:ext cx="12310101" cy="3890665"/>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GCSE GEOGRAPHY CASE STUDIES</a:t>
            </a:r>
            <a:endParaRPr lang="en-GB"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rot="20719816">
            <a:off x="637272" y="3044279"/>
            <a:ext cx="7869462" cy="769441"/>
          </a:xfrm>
          <a:prstGeom prst="rect">
            <a:avLst/>
          </a:prstGeom>
          <a:solidFill>
            <a:srgbClr val="00B05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ECONOMIC DEVELOPMENT</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87038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2124075" y="188913"/>
            <a:ext cx="4392613" cy="865187"/>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0000FF"/>
                </a:solidFill>
                <a:latin typeface="Arial Black"/>
              </a:rPr>
              <a:t>MEDC Land Use Change </a:t>
            </a:r>
          </a:p>
          <a:p>
            <a:pPr algn="ctr"/>
            <a:r>
              <a:rPr lang="en-GB" sz="2000" kern="10">
                <a:ln w="9525">
                  <a:solidFill>
                    <a:srgbClr val="000000"/>
                  </a:solidFill>
                  <a:round/>
                  <a:headEnd/>
                  <a:tailEnd/>
                </a:ln>
                <a:solidFill>
                  <a:srgbClr val="0000FF"/>
                </a:solidFill>
                <a:latin typeface="Arial Black"/>
              </a:rPr>
              <a:t>Regeneration of London Docklands </a:t>
            </a:r>
          </a:p>
        </p:txBody>
      </p:sp>
      <p:sp>
        <p:nvSpPr>
          <p:cNvPr id="12294" name="Rectangle 6"/>
          <p:cNvSpPr>
            <a:spLocks noChangeArrowheads="1"/>
          </p:cNvSpPr>
          <p:nvPr/>
        </p:nvSpPr>
        <p:spPr bwMode="auto">
          <a:xfrm>
            <a:off x="6516688" y="188913"/>
            <a:ext cx="2447925" cy="2160587"/>
          </a:xfrm>
          <a:prstGeom prst="rect">
            <a:avLst/>
          </a:prstGeom>
          <a:noFill/>
          <a:ln w="9525">
            <a:solidFill>
              <a:schemeClr val="tx1"/>
            </a:solidFill>
            <a:miter lim="800000"/>
            <a:headEnd/>
            <a:tailEnd/>
          </a:ln>
          <a:effectLst/>
        </p:spPr>
        <p:txBody>
          <a:bodyPr/>
          <a:lstStyle/>
          <a:p>
            <a:pPr algn="ctr"/>
            <a:r>
              <a:rPr lang="en-GB" sz="1200"/>
              <a:t>In 1981 the London's Docklands Development Corporation (LDDC) was set up to improve the economic, social and environmental problems that had developed in the area that was once one of the world's busiest ports.. The area became on the first Enterprise Zones in 1981. The land was made rate free for ten years. </a:t>
            </a:r>
          </a:p>
        </p:txBody>
      </p:sp>
      <p:sp>
        <p:nvSpPr>
          <p:cNvPr id="12296" name="WordArt 8"/>
          <p:cNvSpPr>
            <a:spLocks noChangeArrowheads="1" noChangeShapeType="1" noTextEdit="1"/>
          </p:cNvSpPr>
          <p:nvPr/>
        </p:nvSpPr>
        <p:spPr bwMode="auto">
          <a:xfrm>
            <a:off x="179388" y="5805488"/>
            <a:ext cx="3600450" cy="86360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In the 1980s in an effort to reverse the process</a:t>
            </a:r>
          </a:p>
          <a:p>
            <a:pPr algn="ctr"/>
            <a:r>
              <a:rPr lang="en-GB" sz="1200" kern="10">
                <a:ln w="9525">
                  <a:solidFill>
                    <a:srgbClr val="000000"/>
                  </a:solidFill>
                  <a:round/>
                  <a:headEnd/>
                  <a:tailEnd/>
                </a:ln>
                <a:solidFill>
                  <a:srgbClr val="FFFFFF"/>
                </a:solidFill>
                <a:latin typeface="Arial"/>
                <a:cs typeface="Arial"/>
              </a:rPr>
              <a:t> of inner city decline the UK government set up</a:t>
            </a:r>
          </a:p>
          <a:p>
            <a:pPr algn="ctr"/>
            <a:r>
              <a:rPr lang="en-GB" sz="1200" kern="10">
                <a:ln w="9525">
                  <a:solidFill>
                    <a:srgbClr val="000000"/>
                  </a:solidFill>
                  <a:round/>
                  <a:headEnd/>
                  <a:tailEnd/>
                </a:ln>
                <a:solidFill>
                  <a:srgbClr val="FFFFFF"/>
                </a:solidFill>
                <a:latin typeface="Arial"/>
                <a:cs typeface="Arial"/>
              </a:rPr>
              <a:t> Urban Development Corporations (known as UDCs). </a:t>
            </a:r>
          </a:p>
        </p:txBody>
      </p:sp>
      <p:sp>
        <p:nvSpPr>
          <p:cNvPr id="12297" name="Rectangle 9"/>
          <p:cNvSpPr>
            <a:spLocks noChangeArrowheads="1"/>
          </p:cNvSpPr>
          <p:nvPr/>
        </p:nvSpPr>
        <p:spPr bwMode="auto">
          <a:xfrm>
            <a:off x="179388" y="1052513"/>
            <a:ext cx="2879725" cy="2447925"/>
          </a:xfrm>
          <a:prstGeom prst="rect">
            <a:avLst/>
          </a:prstGeom>
          <a:noFill/>
          <a:ln w="9525">
            <a:solidFill>
              <a:schemeClr val="tx1"/>
            </a:solidFill>
            <a:miter lim="800000"/>
            <a:headEnd/>
            <a:tailEnd/>
          </a:ln>
          <a:effectLst/>
        </p:spPr>
        <p:txBody>
          <a:bodyPr/>
          <a:lstStyle/>
          <a:p>
            <a:pPr algn="ctr"/>
            <a:r>
              <a:rPr lang="en-GB" sz="1200" b="1"/>
              <a:t>Why did the London Docks go into decline?</a:t>
            </a:r>
            <a:r>
              <a:rPr lang="en-GB" sz="1200"/>
              <a:t/>
            </a:r>
            <a:br>
              <a:rPr lang="en-GB" sz="1200"/>
            </a:br>
            <a:r>
              <a:rPr lang="en-GB" sz="1200"/>
              <a:t>1. An increase in ship size meant they found it difficult to come down the river as far as the Isle of Dogs where the river wasn't as deep. (the position of the docks moved further downstream to Tilbury);</a:t>
            </a:r>
            <a:br>
              <a:rPr lang="en-GB" sz="1200"/>
            </a:br>
            <a:r>
              <a:rPr lang="en-GB" sz="1200"/>
              <a:t>2. Containerisation meant few dockers were needed with large cranes used to lift containers from ships;</a:t>
            </a:r>
            <a:br>
              <a:rPr lang="en-GB" sz="1200"/>
            </a:br>
            <a:r>
              <a:rPr lang="en-GB" sz="1200"/>
              <a:t>3. The decline of portside industries and manufacturing</a:t>
            </a:r>
            <a:br>
              <a:rPr lang="en-GB" sz="1200"/>
            </a:br>
            <a:r>
              <a:rPr lang="en-GB" sz="1200"/>
              <a:t/>
            </a:r>
            <a:br>
              <a:rPr lang="en-GB" sz="1200"/>
            </a:br>
            <a:endParaRPr lang="en-GB" sz="1200"/>
          </a:p>
        </p:txBody>
      </p:sp>
      <p:sp>
        <p:nvSpPr>
          <p:cNvPr id="12298" name="Rectangle 10"/>
          <p:cNvSpPr>
            <a:spLocks noChangeArrowheads="1"/>
          </p:cNvSpPr>
          <p:nvPr/>
        </p:nvSpPr>
        <p:spPr bwMode="auto">
          <a:xfrm>
            <a:off x="4643438" y="3357563"/>
            <a:ext cx="4248150" cy="1871662"/>
          </a:xfrm>
          <a:prstGeom prst="rect">
            <a:avLst/>
          </a:prstGeom>
          <a:noFill/>
          <a:ln w="9525">
            <a:solidFill>
              <a:schemeClr val="tx1"/>
            </a:solidFill>
            <a:miter lim="800000"/>
            <a:headEnd/>
            <a:tailEnd/>
          </a:ln>
          <a:effectLst/>
        </p:spPr>
        <p:txBody>
          <a:bodyPr/>
          <a:lstStyle/>
          <a:p>
            <a:pPr algn="ctr"/>
            <a:r>
              <a:rPr lang="en-GB" sz="1200" dirty="0"/>
              <a:t>Environmental Regeneration</a:t>
            </a:r>
            <a:br>
              <a:rPr lang="en-GB" sz="1200" dirty="0"/>
            </a:br>
            <a:r>
              <a:rPr lang="en-GB" sz="1200" dirty="0"/>
              <a:t>- network of pedestrian and cycle routes </a:t>
            </a:r>
          </a:p>
          <a:p>
            <a:pPr algn="ctr"/>
            <a:r>
              <a:rPr lang="en-GB" sz="1200" dirty="0"/>
              <a:t>- creation of pedestrian bridges</a:t>
            </a:r>
            <a:br>
              <a:rPr lang="en-GB" sz="1200" dirty="0"/>
            </a:br>
            <a:r>
              <a:rPr lang="en-GB" sz="1200" dirty="0"/>
              <a:t>- creation of new open spaces (150ha)</a:t>
            </a:r>
            <a:br>
              <a:rPr lang="en-GB" sz="1200" dirty="0"/>
            </a:br>
            <a:r>
              <a:rPr lang="en-GB" sz="1200" dirty="0"/>
              <a:t>- Water based Ecology Park and London's first bird sanctuary at East India Dock Basin - one of 17 conservation areas set up</a:t>
            </a:r>
            <a:br>
              <a:rPr lang="en-GB" sz="1200" dirty="0"/>
            </a:br>
            <a:r>
              <a:rPr lang="en-GB" sz="1200" dirty="0"/>
              <a:t>- planting of 200,000 trees;</a:t>
            </a:r>
            <a:br>
              <a:rPr lang="en-GB" sz="1200" dirty="0"/>
            </a:br>
            <a:r>
              <a:rPr lang="en-GB" sz="1200" dirty="0"/>
              <a:t>- the area has now received many awards for architecture, conservation and landscaping</a:t>
            </a:r>
            <a:br>
              <a:rPr lang="en-GB" sz="1200" dirty="0"/>
            </a:br>
            <a:r>
              <a:rPr lang="en-GB" sz="1200" dirty="0"/>
              <a:t/>
            </a:r>
            <a:br>
              <a:rPr lang="en-GB" sz="1200" dirty="0"/>
            </a:br>
            <a:endParaRPr lang="en-GB" sz="1200" dirty="0"/>
          </a:p>
        </p:txBody>
      </p:sp>
      <p:sp>
        <p:nvSpPr>
          <p:cNvPr id="12299" name="Rectangle 11"/>
          <p:cNvSpPr>
            <a:spLocks noChangeArrowheads="1"/>
          </p:cNvSpPr>
          <p:nvPr/>
        </p:nvSpPr>
        <p:spPr bwMode="auto">
          <a:xfrm>
            <a:off x="179388" y="3860800"/>
            <a:ext cx="3960812" cy="1873250"/>
          </a:xfrm>
          <a:prstGeom prst="rect">
            <a:avLst/>
          </a:prstGeom>
          <a:noFill/>
          <a:ln w="9525">
            <a:solidFill>
              <a:schemeClr val="tx1"/>
            </a:solidFill>
            <a:miter lim="800000"/>
            <a:headEnd/>
            <a:tailEnd/>
          </a:ln>
          <a:effectLst/>
        </p:spPr>
        <p:txBody>
          <a:bodyPr/>
          <a:lstStyle/>
          <a:p>
            <a:pPr algn="ctr">
              <a:buFontTx/>
              <a:buChar char="-"/>
            </a:pPr>
            <a:r>
              <a:rPr lang="en-GB" sz="1200"/>
              <a:t>Unemployment had fallen &amp; business increased</a:t>
            </a:r>
            <a:br>
              <a:rPr lang="en-GB" sz="1200"/>
            </a:br>
            <a:r>
              <a:rPr lang="en-GB" sz="1200"/>
              <a:t>- transport revolution - opening of the Docklands Light Railway in 1987 - now carrying 35,000 passengers a week;</a:t>
            </a:r>
            <a:br>
              <a:rPr lang="en-GB" sz="1200"/>
            </a:br>
            <a:r>
              <a:rPr lang="en-GB" sz="1200"/>
              <a:t>- £7.7 billion in private sector investment</a:t>
            </a:r>
            <a:br>
              <a:rPr lang="en-GB" sz="1200"/>
            </a:br>
            <a:r>
              <a:rPr lang="en-GB" sz="1200"/>
              <a:t>-Building of the City Airport </a:t>
            </a:r>
          </a:p>
          <a:p>
            <a:pPr algn="ctr">
              <a:buFontTx/>
              <a:buChar char="-"/>
            </a:pPr>
            <a:r>
              <a:rPr lang="en-GB" sz="1200"/>
              <a:t>- attraction of financial and high-tech firms,</a:t>
            </a:r>
            <a:br>
              <a:rPr lang="en-GB" sz="1200"/>
            </a:br>
            <a:r>
              <a:rPr lang="en-GB" sz="1200"/>
              <a:t>- TV studios and newspapers such as The Guardian now have offices in the prestigious Canary Wharf business complex.</a:t>
            </a:r>
            <a:br>
              <a:rPr lang="en-GB" sz="1200"/>
            </a:br>
            <a:r>
              <a:rPr lang="en-GB" sz="1200"/>
              <a:t/>
            </a:r>
            <a:br>
              <a:rPr lang="en-GB" sz="1200"/>
            </a:br>
            <a:endParaRPr lang="en-GB" sz="1200"/>
          </a:p>
        </p:txBody>
      </p:sp>
      <p:sp>
        <p:nvSpPr>
          <p:cNvPr id="12300" name="WordArt 12"/>
          <p:cNvSpPr>
            <a:spLocks noChangeArrowheads="1" noChangeShapeType="1" noTextEdit="1"/>
          </p:cNvSpPr>
          <p:nvPr/>
        </p:nvSpPr>
        <p:spPr bwMode="auto">
          <a:xfrm>
            <a:off x="1476375" y="3644900"/>
            <a:ext cx="1304925" cy="17145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Economic Changes</a:t>
            </a:r>
          </a:p>
        </p:txBody>
      </p:sp>
      <p:sp>
        <p:nvSpPr>
          <p:cNvPr id="12301" name="Rectangle 13"/>
          <p:cNvSpPr>
            <a:spLocks noChangeArrowheads="1"/>
          </p:cNvSpPr>
          <p:nvPr/>
        </p:nvSpPr>
        <p:spPr bwMode="auto">
          <a:xfrm>
            <a:off x="3276600" y="1412875"/>
            <a:ext cx="3167063" cy="1800225"/>
          </a:xfrm>
          <a:prstGeom prst="rect">
            <a:avLst/>
          </a:prstGeom>
          <a:noFill/>
          <a:ln w="9525">
            <a:solidFill>
              <a:schemeClr val="tx1"/>
            </a:solidFill>
            <a:miter lim="800000"/>
            <a:headEnd/>
            <a:tailEnd/>
          </a:ln>
          <a:effectLst/>
        </p:spPr>
        <p:txBody>
          <a:bodyPr/>
          <a:lstStyle/>
          <a:p>
            <a:pPr algn="ctr">
              <a:buFontTx/>
              <a:buChar char="-"/>
            </a:pPr>
            <a:r>
              <a:rPr lang="en-GB" sz="1200"/>
              <a:t>£10 million spent homes</a:t>
            </a:r>
            <a:br>
              <a:rPr lang="en-GB" sz="1200"/>
            </a:br>
            <a:r>
              <a:rPr lang="en-GB" sz="1200"/>
              <a:t>- a total of 22,000 new homes built </a:t>
            </a:r>
          </a:p>
          <a:p>
            <a:pPr algn="ctr">
              <a:buFontTx/>
              <a:buChar char="-"/>
            </a:pPr>
            <a:r>
              <a:rPr lang="en-GB" sz="1200"/>
              <a:t>of old warehouses to new homes</a:t>
            </a:r>
            <a:br>
              <a:rPr lang="en-GB" sz="1200"/>
            </a:br>
            <a:r>
              <a:rPr lang="en-GB" sz="1200"/>
              <a:t>- New shopping centre built</a:t>
            </a:r>
          </a:p>
          <a:p>
            <a:pPr algn="ctr"/>
            <a:r>
              <a:rPr lang="en-GB" sz="1200"/>
              <a:t> - refurbishment of shopping parades </a:t>
            </a:r>
          </a:p>
          <a:p>
            <a:pPr algn="ctr"/>
            <a:r>
              <a:rPr lang="en-GB" sz="1200"/>
              <a:t>- - many restaurants, pubs and cafes built</a:t>
            </a:r>
            <a:br>
              <a:rPr lang="en-GB" sz="1200"/>
            </a:br>
            <a:r>
              <a:rPr lang="en-GB" sz="1200"/>
              <a:t>- Docklands Sailing and Watersports Centre</a:t>
            </a:r>
            <a:br>
              <a:rPr lang="en-GB" sz="1200"/>
            </a:br>
            <a:r>
              <a:rPr lang="en-GB" sz="1200"/>
              <a:t>- £100 million spent on health, education, job training etc </a:t>
            </a:r>
          </a:p>
        </p:txBody>
      </p:sp>
      <p:sp>
        <p:nvSpPr>
          <p:cNvPr id="12302" name="WordArt 14"/>
          <p:cNvSpPr>
            <a:spLocks noChangeArrowheads="1" noChangeShapeType="1" noTextEdit="1"/>
          </p:cNvSpPr>
          <p:nvPr/>
        </p:nvSpPr>
        <p:spPr bwMode="auto">
          <a:xfrm>
            <a:off x="4284663" y="1196975"/>
            <a:ext cx="1304925" cy="171450"/>
          </a:xfrm>
          <a:prstGeom prst="rect">
            <a:avLst/>
          </a:prstGeom>
        </p:spPr>
        <p:txBody>
          <a:bodyPr wrap="none" fromWordArt="1">
            <a:prstTxWarp prst="textPlain">
              <a:avLst>
                <a:gd name="adj" fmla="val 50000"/>
              </a:avLst>
            </a:prstTxWarp>
          </a:bodyPr>
          <a:lstStyle/>
          <a:p>
            <a:pPr algn="ctr"/>
            <a:r>
              <a:rPr lang="en-GB" sz="1200" kern="10">
                <a:ln w="9525">
                  <a:solidFill>
                    <a:srgbClr val="000000"/>
                  </a:solidFill>
                  <a:round/>
                  <a:headEnd/>
                  <a:tailEnd/>
                </a:ln>
                <a:solidFill>
                  <a:srgbClr val="FFFFFF"/>
                </a:solidFill>
                <a:latin typeface="Arial"/>
                <a:cs typeface="Arial"/>
              </a:rPr>
              <a:t>Social Changes</a:t>
            </a:r>
          </a:p>
        </p:txBody>
      </p:sp>
      <p:sp>
        <p:nvSpPr>
          <p:cNvPr id="12303" name="Rectangle 15"/>
          <p:cNvSpPr>
            <a:spLocks noChangeArrowheads="1"/>
          </p:cNvSpPr>
          <p:nvPr/>
        </p:nvSpPr>
        <p:spPr bwMode="auto">
          <a:xfrm>
            <a:off x="4356100" y="5300663"/>
            <a:ext cx="1800225" cy="1368425"/>
          </a:xfrm>
          <a:prstGeom prst="rect">
            <a:avLst/>
          </a:prstGeom>
          <a:noFill/>
          <a:ln w="9525">
            <a:solidFill>
              <a:schemeClr val="tx1"/>
            </a:solidFill>
            <a:miter lim="800000"/>
            <a:headEnd/>
            <a:tailEnd/>
          </a:ln>
          <a:effectLst/>
        </p:spPr>
        <p:txBody>
          <a:bodyPr/>
          <a:lstStyle/>
          <a:p>
            <a:pPr algn="ctr"/>
            <a:r>
              <a:rPr lang="en-GB" sz="1200" b="1" u="sng"/>
              <a:t>Success</a:t>
            </a:r>
          </a:p>
          <a:p>
            <a:pPr algn="ctr">
              <a:buFontTx/>
              <a:buChar char="-"/>
            </a:pPr>
            <a:r>
              <a:rPr lang="en-GB" sz="1200"/>
              <a:t>Increase in trade</a:t>
            </a:r>
          </a:p>
          <a:p>
            <a:pPr algn="ctr">
              <a:buFontTx/>
              <a:buChar char="-"/>
            </a:pPr>
            <a:r>
              <a:rPr lang="en-GB" sz="1200"/>
              <a:t>Large TNCs came</a:t>
            </a:r>
          </a:p>
          <a:p>
            <a:pPr algn="ctr">
              <a:buFontTx/>
              <a:buChar char="-"/>
            </a:pPr>
            <a:r>
              <a:rPr lang="en-GB" sz="1200"/>
              <a:t>Better transport</a:t>
            </a:r>
          </a:p>
          <a:p>
            <a:pPr algn="ctr">
              <a:buFontTx/>
              <a:buChar char="-"/>
            </a:pPr>
            <a:r>
              <a:rPr lang="en-GB" sz="1200"/>
              <a:t>Sustainable building (Brownfield sites)</a:t>
            </a:r>
          </a:p>
          <a:p>
            <a:pPr algn="ctr">
              <a:buFontTx/>
              <a:buChar char="-"/>
            </a:pPr>
            <a:r>
              <a:rPr lang="en-GB" sz="1200"/>
              <a:t>Conservation</a:t>
            </a:r>
          </a:p>
        </p:txBody>
      </p:sp>
      <p:sp>
        <p:nvSpPr>
          <p:cNvPr id="12304" name="Rectangle 16"/>
          <p:cNvSpPr>
            <a:spLocks noChangeArrowheads="1"/>
          </p:cNvSpPr>
          <p:nvPr/>
        </p:nvSpPr>
        <p:spPr bwMode="auto">
          <a:xfrm>
            <a:off x="6732588" y="5300663"/>
            <a:ext cx="2087562" cy="1368425"/>
          </a:xfrm>
          <a:prstGeom prst="rect">
            <a:avLst/>
          </a:prstGeom>
          <a:noFill/>
          <a:ln w="9525">
            <a:solidFill>
              <a:schemeClr val="tx1"/>
            </a:solidFill>
            <a:miter lim="800000"/>
            <a:headEnd/>
            <a:tailEnd/>
          </a:ln>
          <a:effectLst/>
        </p:spPr>
        <p:txBody>
          <a:bodyPr/>
          <a:lstStyle/>
          <a:p>
            <a:pPr algn="ctr"/>
            <a:r>
              <a:rPr lang="en-GB" sz="1200" b="1" u="sng"/>
              <a:t>Criticisms</a:t>
            </a:r>
          </a:p>
          <a:p>
            <a:pPr algn="ctr">
              <a:buFontTx/>
              <a:buChar char="-"/>
            </a:pPr>
            <a:r>
              <a:rPr lang="en-GB" sz="1200"/>
              <a:t>Didn’t benefit the original residents, couldn’t afford new houses</a:t>
            </a:r>
          </a:p>
          <a:p>
            <a:pPr algn="ctr">
              <a:buFontTx/>
              <a:buChar char="-"/>
            </a:pPr>
            <a:r>
              <a:rPr lang="en-GB" sz="1200"/>
              <a:t>No community </a:t>
            </a:r>
          </a:p>
          <a:p>
            <a:pPr algn="ctr">
              <a:buFontTx/>
              <a:buChar char="-"/>
            </a:pPr>
            <a:r>
              <a:rPr lang="en-GB" sz="1200"/>
              <a:t>High skilled jobs not for old dockers </a:t>
            </a:r>
          </a:p>
          <a:p>
            <a:pPr algn="ctr">
              <a:buFontTx/>
              <a:buChar char="-"/>
            </a:pPr>
            <a:endParaRPr lang="en-GB" sz="1200"/>
          </a:p>
        </p:txBody>
      </p:sp>
      <p:pic>
        <p:nvPicPr>
          <p:cNvPr id="12306" name="Picture 18" descr="access11"/>
          <p:cNvPicPr>
            <a:picLocks noChangeAspect="1" noChangeArrowheads="1"/>
          </p:cNvPicPr>
          <p:nvPr/>
        </p:nvPicPr>
        <p:blipFill>
          <a:blip r:embed="rId2" cstate="print"/>
          <a:srcRect/>
          <a:stretch>
            <a:fillRect/>
          </a:stretch>
        </p:blipFill>
        <p:spPr bwMode="auto">
          <a:xfrm>
            <a:off x="6660232" y="2276475"/>
            <a:ext cx="2232248" cy="1081088"/>
          </a:xfrm>
          <a:prstGeom prst="rect">
            <a:avLst/>
          </a:prstGeom>
          <a:noFill/>
        </p:spPr>
      </p:pic>
      <p:pic>
        <p:nvPicPr>
          <p:cNvPr id="12307" name="Picture 19"/>
          <p:cNvPicPr>
            <a:picLocks noChangeAspect="1" noChangeArrowheads="1"/>
          </p:cNvPicPr>
          <p:nvPr/>
        </p:nvPicPr>
        <p:blipFill>
          <a:blip r:embed="rId3" cstate="print"/>
          <a:srcRect/>
          <a:stretch>
            <a:fillRect/>
          </a:stretch>
        </p:blipFill>
        <p:spPr bwMode="auto">
          <a:xfrm>
            <a:off x="179388" y="188913"/>
            <a:ext cx="1871662" cy="787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3824</TotalTime>
  <Words>5468</Words>
  <Application>Microsoft Office PowerPoint</Application>
  <PresentationFormat>On-screen Show (4:3)</PresentationFormat>
  <Paragraphs>504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Winton Arts and Media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nlangmead</cp:lastModifiedBy>
  <cp:revision>72</cp:revision>
  <dcterms:created xsi:type="dcterms:W3CDTF">2012-05-23T15:37:02Z</dcterms:created>
  <dcterms:modified xsi:type="dcterms:W3CDTF">2013-04-23T08:57:46Z</dcterms:modified>
</cp:coreProperties>
</file>