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4" r:id="rId8"/>
  </p:sldIdLst>
  <p:sldSz cx="6858000" cy="9144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D4FF"/>
    <a:srgbClr val="FD8BEF"/>
    <a:srgbClr val="FB3BE4"/>
    <a:srgbClr val="C8A5E3"/>
    <a:srgbClr val="AA72D4"/>
    <a:srgbClr val="AFEAFF"/>
    <a:srgbClr val="21C5FF"/>
    <a:srgbClr val="351E42"/>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2004" y="-96"/>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0DF1044-C8ED-4DFE-BDE8-04404CB8DC83}" type="datetimeFigureOut">
              <a:rPr lang="en-US"/>
              <a:pPr>
                <a:defRPr/>
              </a:pPr>
              <a:t>11/18/2012</a:t>
            </a:fld>
            <a:endParaRPr lang="en-GB"/>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B030052-0849-4851-9BD5-894D389DFE1E}"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12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70A9AB6-DCDF-4A11-946E-E80C747F3A8F}" type="slidenum">
              <a:rPr lang="en-GB"/>
              <a:pPr fontAlgn="base">
                <a:spcBef>
                  <a:spcPct val="0"/>
                </a:spcBef>
                <a:spcAft>
                  <a:spcPct val="0"/>
                </a:spcAft>
                <a:defRPr/>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22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2727770-4C1F-4AE9-A7AD-24421E72D0DD}" type="slidenum">
              <a:rPr lang="en-GB"/>
              <a:pPr fontAlgn="base">
                <a:spcBef>
                  <a:spcPct val="0"/>
                </a:spcBef>
                <a:spcAft>
                  <a:spcPct val="0"/>
                </a:spcAft>
                <a:defRPr/>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33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A5971CF-4536-4787-B7DF-CBD82C59885C}" type="slidenum">
              <a:rPr lang="en-GB"/>
              <a:pPr fontAlgn="base">
                <a:spcBef>
                  <a:spcPct val="0"/>
                </a:spcBef>
                <a:spcAft>
                  <a:spcPct val="0"/>
                </a:spcAft>
                <a:defRPr/>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913B050-2FE2-4BF0-815C-E3B8C7C66DA5}" type="slidenum">
              <a:rPr lang="en-GB"/>
              <a:pPr fontAlgn="base">
                <a:spcBef>
                  <a:spcPct val="0"/>
                </a:spcBef>
                <a:spcAft>
                  <a:spcPct val="0"/>
                </a:spcAft>
                <a:defRPr/>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271577F-4F24-4E67-A80A-86CD4C1FDB39}" type="slidenum">
              <a:rPr lang="en-GB"/>
              <a:pPr fontAlgn="base">
                <a:spcBef>
                  <a:spcPct val="0"/>
                </a:spcBef>
                <a:spcAft>
                  <a:spcPct val="0"/>
                </a:spcAft>
                <a:defRPr/>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61CD022-E22C-4DA2-A7F1-EF677A11725F}" type="slidenum">
              <a:rPr lang="en-GB"/>
              <a:pPr fontAlgn="base">
                <a:spcBef>
                  <a:spcPct val="0"/>
                </a:spcBef>
                <a:spcAft>
                  <a:spcPct val="0"/>
                </a:spcAft>
                <a:defRPr/>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45BD25-0755-4F2D-9768-CA055EBE905D}" type="slidenum">
              <a:rPr lang="en-GB"/>
              <a:pPr fontAlgn="base">
                <a:spcBef>
                  <a:spcPct val="0"/>
                </a:spcBef>
                <a:spcAft>
                  <a:spcPct val="0"/>
                </a:spcAft>
                <a:defRPr/>
              </a:pPr>
              <a:t>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C48AF7F1-524A-412B-B688-406FF33CC171}" type="datetimeFigureOut">
              <a:rPr lang="en-US"/>
              <a:pPr>
                <a:defRPr/>
              </a:pPr>
              <a:t>11/18/2012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7DBA2A9-C084-433D-AAFF-1647F953BC95}"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6F5E4A64-628F-4271-AD8B-F267A5CD93C3}" type="datetimeFigureOut">
              <a:rPr lang="en-US"/>
              <a:pPr>
                <a:defRPr/>
              </a:pPr>
              <a:t>11/18/2012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E371E9B-1FC8-4B32-AF83-8EDAACE62C9A}"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1D2689DD-D0EF-4D7F-BDFE-FB318A2FC2F4}" type="datetimeFigureOut">
              <a:rPr lang="en-US"/>
              <a:pPr>
                <a:defRPr/>
              </a:pPr>
              <a:t>11/18/2012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377ACB3-5CA3-4089-B19E-16CB3AB9F3EB}"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A5CDA3D-CC9E-4C21-9206-99EEEBF69734}" type="datetimeFigureOut">
              <a:rPr lang="en-US"/>
              <a:pPr>
                <a:defRPr/>
              </a:pPr>
              <a:t>11/18/2012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F4F1BE6-2F29-458E-A458-3D67E69EC4FE}"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1B11678-BCAE-4880-B793-73D3D3942B71}" type="datetimeFigureOut">
              <a:rPr lang="en-US"/>
              <a:pPr>
                <a:defRPr/>
              </a:pPr>
              <a:t>11/18/2012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2D6D655-A923-4BCF-91F6-278E5E8F98FA}"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6C483BFB-ED02-424A-AE90-5F5BBC446F2F}" type="datetimeFigureOut">
              <a:rPr lang="en-US"/>
              <a:pPr>
                <a:defRPr/>
              </a:pPr>
              <a:t>11/18/2012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9AFDADC2-E649-4DFD-B5CD-A3C36945227D}"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D449CC65-45CC-4E94-AB95-14CAFC02A2D4}" type="datetimeFigureOut">
              <a:rPr lang="en-US"/>
              <a:pPr>
                <a:defRPr/>
              </a:pPr>
              <a:t>11/18/2012</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C5A7EC93-0C76-4D23-B801-F3A337D001B1}"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69B85238-647D-4BAA-AF55-330E76C0D4AB}" type="datetimeFigureOut">
              <a:rPr lang="en-US"/>
              <a:pPr>
                <a:defRPr/>
              </a:pPr>
              <a:t>11/18/2012</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A6E5F66A-7832-4F69-A9DD-65E0E464D2BE}"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05DF97A-4DA9-41D5-A0AD-49926FAE4B7C}" type="datetimeFigureOut">
              <a:rPr lang="en-US"/>
              <a:pPr>
                <a:defRPr/>
              </a:pPr>
              <a:t>11/18/2012</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66FEE0DC-D709-46B0-8949-375F6548B651}"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B972437-45D2-4B7F-A236-E0775E5DBBA8}" type="datetimeFigureOut">
              <a:rPr lang="en-US"/>
              <a:pPr>
                <a:defRPr/>
              </a:pPr>
              <a:t>11/18/2012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1C9A16A-22B1-414B-B8CD-A5BF0598472B}"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2211B65-857C-4E37-B9FC-11A7F923CD09}" type="datetimeFigureOut">
              <a:rPr lang="en-US"/>
              <a:pPr>
                <a:defRPr/>
              </a:pPr>
              <a:t>11/18/2012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02A479A-2327-4B62-A4FB-B8F54512BF7B}"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BEF207E-EA91-4E5C-9BC1-53B957D0810B}" type="datetimeFigureOut">
              <a:rPr lang="en-US"/>
              <a:pPr>
                <a:defRPr/>
              </a:pPr>
              <a:t>11/18/2012</a:t>
            </a:fld>
            <a:endParaRPr lang="en-GB"/>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6C56483-F14C-4291-8B6F-21BEBA92E9A3}"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h?v=QHL1LMw-SOY&amp;feature=related"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www.youtube.com/watch?v=_PDBp7umKng&amp;feature=related"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ilypgSE0G-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F40qEK_F7ho"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ooking at britain.jpg"/>
          <p:cNvPicPr>
            <a:picLocks noChangeAspect="1"/>
          </p:cNvPicPr>
          <p:nvPr/>
        </p:nvPicPr>
        <p:blipFill>
          <a:blip r:embed="rId3" cstate="print"/>
          <a:stretch>
            <a:fillRect/>
          </a:stretch>
        </p:blipFill>
        <p:spPr>
          <a:xfrm>
            <a:off x="2214554" y="1643042"/>
            <a:ext cx="2500306" cy="3413386"/>
          </a:xfrm>
          <a:prstGeom prst="rect">
            <a:avLst/>
          </a:prstGeom>
          <a:solidFill>
            <a:srgbClr val="FFFFFF">
              <a:shade val="85000"/>
            </a:srgbClr>
          </a:solidFill>
          <a:ln w="190500" cap="rnd">
            <a:solidFill>
              <a:srgbClr val="92D050"/>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2051" name="Title 1"/>
          <p:cNvSpPr>
            <a:spLocks noGrp="1"/>
          </p:cNvSpPr>
          <p:nvPr>
            <p:ph type="ctrTitle"/>
          </p:nvPr>
        </p:nvSpPr>
        <p:spPr>
          <a:xfrm>
            <a:off x="500063" y="357188"/>
            <a:ext cx="5829300" cy="1960562"/>
          </a:xfrm>
        </p:spPr>
        <p:txBody>
          <a:bodyPr/>
          <a:lstStyle/>
          <a:p>
            <a:pPr eaLnBrk="1" hangingPunct="1"/>
            <a:endParaRPr lang="en-GB" dirty="0" smtClean="0"/>
          </a:p>
        </p:txBody>
      </p:sp>
      <p:sp>
        <p:nvSpPr>
          <p:cNvPr id="5" name="Rectangle 4"/>
          <p:cNvSpPr/>
          <p:nvPr/>
        </p:nvSpPr>
        <p:spPr>
          <a:xfrm>
            <a:off x="1" y="0"/>
            <a:ext cx="6858000" cy="1077218"/>
          </a:xfrm>
          <a:prstGeom prst="rect">
            <a:avLst/>
          </a:prstGeom>
          <a:noFill/>
        </p:spPr>
        <p:txBody>
          <a:bodyPr>
            <a:spAutoFit/>
          </a:bodyPr>
          <a:lstStyle/>
          <a:p>
            <a:pPr algn="ctr" fontAlgn="auto">
              <a:spcBef>
                <a:spcPts val="0"/>
              </a:spcBef>
              <a:spcAft>
                <a:spcPts val="0"/>
              </a:spcAft>
              <a:defRPr/>
            </a:pPr>
            <a:r>
              <a:rPr lang="en-GB" sz="3200" b="1" u="sng" dirty="0">
                <a:ln w="900" cmpd="sng">
                  <a:solidFill>
                    <a:schemeClr val="accent1">
                      <a:satMod val="190000"/>
                      <a:alpha val="55000"/>
                    </a:schemeClr>
                  </a:solidFill>
                  <a:prstDash val="solid"/>
                </a:ln>
                <a:solidFill>
                  <a:srgbClr val="7030A0"/>
                </a:solidFill>
                <a:effectLst>
                  <a:outerShdw blurRad="50800" dist="38100" dir="2700000" algn="tl" rotWithShape="0">
                    <a:prstClr val="black">
                      <a:alpha val="40000"/>
                    </a:prstClr>
                  </a:outerShdw>
                </a:effectLst>
                <a:latin typeface="+mn-lt"/>
                <a:cs typeface="+mn-cs"/>
              </a:rPr>
              <a:t>How do the 1950s</a:t>
            </a:r>
          </a:p>
          <a:p>
            <a:pPr algn="ctr" fontAlgn="auto">
              <a:spcBef>
                <a:spcPts val="0"/>
              </a:spcBef>
              <a:spcAft>
                <a:spcPts val="0"/>
              </a:spcAft>
              <a:defRPr/>
            </a:pPr>
            <a:r>
              <a:rPr lang="en-GB" sz="3200" b="1" u="sng" dirty="0">
                <a:ln w="900" cmpd="sng">
                  <a:solidFill>
                    <a:schemeClr val="accent1">
                      <a:satMod val="190000"/>
                      <a:alpha val="55000"/>
                    </a:schemeClr>
                  </a:solidFill>
                  <a:prstDash val="solid"/>
                </a:ln>
                <a:solidFill>
                  <a:srgbClr val="7030A0"/>
                </a:solidFill>
                <a:effectLst>
                  <a:outerShdw blurRad="50800" dist="38100" dir="2700000" algn="tl" rotWithShape="0">
                    <a:prstClr val="black">
                      <a:alpha val="40000"/>
                    </a:prstClr>
                  </a:outerShdw>
                </a:effectLst>
                <a:latin typeface="+mn-lt"/>
                <a:cs typeface="+mn-cs"/>
              </a:rPr>
              <a:t> compare </a:t>
            </a:r>
            <a:r>
              <a:rPr lang="en-GB" sz="3200" b="1" u="sng" dirty="0" smtClean="0">
                <a:ln w="900" cmpd="sng">
                  <a:solidFill>
                    <a:schemeClr val="accent1">
                      <a:satMod val="190000"/>
                      <a:alpha val="55000"/>
                    </a:schemeClr>
                  </a:solidFill>
                  <a:prstDash val="solid"/>
                </a:ln>
                <a:solidFill>
                  <a:srgbClr val="7030A0"/>
                </a:solidFill>
                <a:effectLst>
                  <a:outerShdw blurRad="50800" dist="38100" dir="2700000" algn="tl" rotWithShape="0">
                    <a:prstClr val="black">
                      <a:alpha val="40000"/>
                    </a:prstClr>
                  </a:outerShdw>
                </a:effectLst>
                <a:latin typeface="+mn-lt"/>
                <a:cs typeface="+mn-cs"/>
              </a:rPr>
              <a:t>with life </a:t>
            </a:r>
            <a:r>
              <a:rPr lang="en-GB" sz="3200" b="1" u="sng" dirty="0">
                <a:ln w="900" cmpd="sng">
                  <a:solidFill>
                    <a:schemeClr val="accent1">
                      <a:satMod val="190000"/>
                      <a:alpha val="55000"/>
                    </a:schemeClr>
                  </a:solidFill>
                  <a:prstDash val="solid"/>
                </a:ln>
                <a:solidFill>
                  <a:srgbClr val="7030A0"/>
                </a:solidFill>
                <a:effectLst>
                  <a:outerShdw blurRad="50800" dist="38100" dir="2700000" algn="tl" rotWithShape="0">
                    <a:prstClr val="black">
                      <a:alpha val="40000"/>
                    </a:prstClr>
                  </a:outerShdw>
                </a:effectLst>
                <a:latin typeface="+mn-lt"/>
                <a:cs typeface="+mn-cs"/>
              </a:rPr>
              <a:t>today?</a:t>
            </a:r>
          </a:p>
        </p:txBody>
      </p:sp>
      <p:pic>
        <p:nvPicPr>
          <p:cNvPr id="9" name="Picture 8" descr="livingroom1950s.jpg"/>
          <p:cNvPicPr>
            <a:picLocks noChangeAspect="1"/>
          </p:cNvPicPr>
          <p:nvPr/>
        </p:nvPicPr>
        <p:blipFill>
          <a:blip r:embed="rId4" cstate="print"/>
          <a:stretch>
            <a:fillRect/>
          </a:stretch>
        </p:blipFill>
        <p:spPr>
          <a:xfrm rot="20837794">
            <a:off x="376100" y="4070595"/>
            <a:ext cx="2127137" cy="1708409"/>
          </a:xfrm>
          <a:prstGeom prst="rect">
            <a:avLst/>
          </a:prstGeom>
          <a:solidFill>
            <a:srgbClr val="FFFFFF">
              <a:shade val="85000"/>
            </a:srgbClr>
          </a:solidFill>
          <a:ln w="190500" cap="sq">
            <a:solidFill>
              <a:schemeClr val="tx1"/>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8" name="Picture 7" descr="missusDM0503_468x666.jpg"/>
          <p:cNvPicPr>
            <a:picLocks noChangeAspect="1"/>
          </p:cNvPicPr>
          <p:nvPr/>
        </p:nvPicPr>
        <p:blipFill>
          <a:blip r:embed="rId5" cstate="print"/>
          <a:stretch>
            <a:fillRect/>
          </a:stretch>
        </p:blipFill>
        <p:spPr>
          <a:xfrm rot="1345141">
            <a:off x="4899355" y="1707134"/>
            <a:ext cx="1511705" cy="2151272"/>
          </a:xfrm>
          <a:prstGeom prst="rect">
            <a:avLst/>
          </a:prstGeom>
          <a:solidFill>
            <a:srgbClr val="FFFFFF">
              <a:shade val="85000"/>
            </a:srgbClr>
          </a:solidFill>
          <a:ln w="190500" cap="sq">
            <a:solidFill>
              <a:srgbClr val="C00000"/>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3" name="Subtitle 2"/>
          <p:cNvSpPr>
            <a:spLocks noGrp="1"/>
          </p:cNvSpPr>
          <p:nvPr>
            <p:ph type="subTitle" idx="1"/>
          </p:nvPr>
        </p:nvSpPr>
        <p:spPr>
          <a:xfrm>
            <a:off x="857232" y="6500826"/>
            <a:ext cx="5072098" cy="1743582"/>
          </a:xfrm>
          <a:prstGeom prst="roundRect">
            <a:avLst/>
          </a:prstGeom>
          <a:ln w="57150">
            <a:solidFill>
              <a:schemeClr val="tx1"/>
            </a:solidFill>
          </a:ln>
        </p:spPr>
        <p:style>
          <a:lnRef idx="0">
            <a:schemeClr val="accent4"/>
          </a:lnRef>
          <a:fillRef idx="3">
            <a:schemeClr val="accent4"/>
          </a:fillRef>
          <a:effectRef idx="3">
            <a:schemeClr val="accent4"/>
          </a:effectRef>
          <a:fontRef idx="minor">
            <a:schemeClr val="lt1"/>
          </a:fontRef>
        </p:style>
        <p:txBody>
          <a:bodyPr rtlCol="0">
            <a:normAutofit fontScale="25000" lnSpcReduction="20000"/>
          </a:bodyPr>
          <a:lstStyle/>
          <a:p>
            <a:pPr algn="l" eaLnBrk="1" fontAlgn="auto" hangingPunct="1">
              <a:spcAft>
                <a:spcPts val="0"/>
              </a:spcAft>
              <a:buFont typeface="Arial" pitchFamily="34" charset="0"/>
              <a:buNone/>
              <a:defRPr/>
            </a:pPr>
            <a:r>
              <a:rPr lang="en-GB" sz="7200" dirty="0" smtClean="0">
                <a:solidFill>
                  <a:schemeClr val="bg1"/>
                </a:solidFill>
                <a:latin typeface="Comic Sans MS" pitchFamily="66" charset="0"/>
              </a:rPr>
              <a:t>The aim of this project is to investigate and compare life in Britain during the 1950s to life today. To complete some of the activities may take you longer than others. The activities are set out week by week but you can complete them in a way that suits you best.</a:t>
            </a:r>
          </a:p>
          <a:p>
            <a:pPr eaLnBrk="1" fontAlgn="auto" hangingPunct="1">
              <a:spcAft>
                <a:spcPts val="0"/>
              </a:spcAft>
              <a:buFont typeface="Arial" pitchFamily="34" charset="0"/>
              <a:buNone/>
              <a:defRPr/>
            </a:pPr>
            <a:endParaRPr lang="en-GB" dirty="0" smtClean="0">
              <a:solidFill>
                <a:srgbClr val="351E42"/>
              </a:solidFill>
              <a:latin typeface="Comic Sans MS" pitchFamily="66" charset="0"/>
            </a:endParaRPr>
          </a:p>
        </p:txBody>
      </p:sp>
      <p:pic>
        <p:nvPicPr>
          <p:cNvPr id="10" name="Picture 9" descr="1950s toys.jpg"/>
          <p:cNvPicPr>
            <a:picLocks noChangeAspect="1"/>
          </p:cNvPicPr>
          <p:nvPr/>
        </p:nvPicPr>
        <p:blipFill>
          <a:blip r:embed="rId6" cstate="print"/>
          <a:stretch>
            <a:fillRect/>
          </a:stretch>
        </p:blipFill>
        <p:spPr>
          <a:xfrm rot="2009766">
            <a:off x="4647965" y="4266062"/>
            <a:ext cx="1491980" cy="1759803"/>
          </a:xfrm>
          <a:prstGeom prst="rect">
            <a:avLst/>
          </a:prstGeom>
          <a:solidFill>
            <a:srgbClr val="FFFFFF">
              <a:shade val="85000"/>
            </a:srgbClr>
          </a:solidFill>
          <a:ln w="190500" cap="sq">
            <a:solidFill>
              <a:srgbClr val="0070C0"/>
            </a:solidFill>
            <a:miter lim="800000"/>
          </a:ln>
          <a:effectLst>
            <a:outerShdw blurRad="50800" dist="38100" dir="5400000" algn="t" rotWithShape="0">
              <a:prstClr val="black">
                <a:alpha val="40000"/>
              </a:prst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1" name="Picture 10" descr="1950_Triumph_Renown.jpg"/>
          <p:cNvPicPr>
            <a:picLocks noChangeAspect="1"/>
          </p:cNvPicPr>
          <p:nvPr/>
        </p:nvPicPr>
        <p:blipFill>
          <a:blip r:embed="rId7" cstate="print"/>
          <a:stretch>
            <a:fillRect/>
          </a:stretch>
        </p:blipFill>
        <p:spPr>
          <a:xfrm rot="20410283">
            <a:off x="342332" y="1833817"/>
            <a:ext cx="1781262" cy="1345843"/>
          </a:xfrm>
          <a:prstGeom prst="rect">
            <a:avLst/>
          </a:prstGeom>
          <a:solidFill>
            <a:srgbClr val="FFFFFF">
              <a:shade val="85000"/>
            </a:srgbClr>
          </a:solidFill>
          <a:ln w="190500" cap="sq">
            <a:solidFill>
              <a:srgbClr val="7030A0"/>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026" name="Picture 1" descr="Milo Logo Ideas.png"/>
          <p:cNvPicPr>
            <a:picLocks noChangeAspect="1" noChangeArrowheads="1"/>
          </p:cNvPicPr>
          <p:nvPr/>
        </p:nvPicPr>
        <p:blipFill>
          <a:blip r:embed="rId8" cstate="print">
            <a:clrChange>
              <a:clrFrom>
                <a:srgbClr val="7388AD"/>
              </a:clrFrom>
              <a:clrTo>
                <a:srgbClr val="7388AD">
                  <a:alpha val="0"/>
                </a:srgbClr>
              </a:clrTo>
            </a:clrChange>
          </a:blip>
          <a:srcRect/>
          <a:stretch>
            <a:fillRect/>
          </a:stretch>
        </p:blipFill>
        <p:spPr bwMode="auto">
          <a:xfrm>
            <a:off x="5563465" y="1"/>
            <a:ext cx="1294535" cy="8995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66" y="214282"/>
            <a:ext cx="6072230" cy="1357322"/>
          </a:xfrm>
        </p:spPr>
        <p:txBody>
          <a:bodyPr rtlCol="0">
            <a:normAutofit fontScale="90000"/>
          </a:bodyPr>
          <a:lstStyle/>
          <a:p>
            <a:pPr eaLnBrk="1" fontAlgn="auto" hangingPunct="1">
              <a:spcAft>
                <a:spcPts val="0"/>
              </a:spcAft>
              <a:defRPr/>
            </a:pPr>
            <a:r>
              <a:rPr lang="en-GB" b="1" u="sng" dirty="0" smtClean="0">
                <a:ln w="900" cmpd="sng">
                  <a:solidFill>
                    <a:schemeClr val="accent1">
                      <a:satMod val="190000"/>
                      <a:alpha val="55000"/>
                    </a:schemeClr>
                  </a:solidFill>
                  <a:prstDash val="solid"/>
                </a:ln>
                <a:solidFill>
                  <a:srgbClr val="7030A0"/>
                </a:solidFill>
                <a:effectLst>
                  <a:outerShdw blurRad="50800" dist="38100" dir="2700000" algn="tl" rotWithShape="0">
                    <a:prstClr val="black">
                      <a:alpha val="40000"/>
                    </a:prstClr>
                  </a:outerShdw>
                </a:effectLst>
              </a:rPr>
              <a:t/>
            </a:r>
            <a:br>
              <a:rPr lang="en-GB" b="1" u="sng" dirty="0" smtClean="0">
                <a:ln w="900" cmpd="sng">
                  <a:solidFill>
                    <a:schemeClr val="accent1">
                      <a:satMod val="190000"/>
                      <a:alpha val="55000"/>
                    </a:schemeClr>
                  </a:solidFill>
                  <a:prstDash val="solid"/>
                </a:ln>
                <a:solidFill>
                  <a:srgbClr val="7030A0"/>
                </a:solidFill>
                <a:effectLst>
                  <a:outerShdw blurRad="50800" dist="38100" dir="2700000" algn="tl" rotWithShape="0">
                    <a:prstClr val="black">
                      <a:alpha val="40000"/>
                    </a:prstClr>
                  </a:outerShdw>
                </a:effectLst>
              </a:rPr>
            </a:br>
            <a:r>
              <a:rPr lang="en-GB" b="1" u="sng" dirty="0" smtClean="0">
                <a:ln w="900" cmpd="sng">
                  <a:solidFill>
                    <a:schemeClr val="accent1">
                      <a:satMod val="190000"/>
                      <a:alpha val="55000"/>
                    </a:schemeClr>
                  </a:solidFill>
                  <a:prstDash val="solid"/>
                </a:ln>
                <a:solidFill>
                  <a:srgbClr val="7030A0"/>
                </a:solidFill>
                <a:effectLst>
                  <a:outerShdw blurRad="50800" dist="38100" dir="2700000" algn="tl" rotWithShape="0">
                    <a:prstClr val="black">
                      <a:alpha val="40000"/>
                    </a:prstClr>
                  </a:outerShdw>
                </a:effectLst>
              </a:rPr>
              <a:t/>
            </a:r>
            <a:br>
              <a:rPr lang="en-GB" b="1" u="sng" dirty="0" smtClean="0">
                <a:ln w="900" cmpd="sng">
                  <a:solidFill>
                    <a:schemeClr val="accent1">
                      <a:satMod val="190000"/>
                      <a:alpha val="55000"/>
                    </a:schemeClr>
                  </a:solidFill>
                  <a:prstDash val="solid"/>
                </a:ln>
                <a:solidFill>
                  <a:srgbClr val="7030A0"/>
                </a:solidFill>
                <a:effectLst>
                  <a:outerShdw blurRad="50800" dist="38100" dir="2700000" algn="tl" rotWithShape="0">
                    <a:prstClr val="black">
                      <a:alpha val="40000"/>
                    </a:prstClr>
                  </a:outerShdw>
                </a:effectLst>
              </a:rPr>
            </a:br>
            <a:r>
              <a:rPr lang="en-GB" b="1" u="sng" dirty="0" smtClean="0">
                <a:ln w="900" cmpd="sng">
                  <a:solidFill>
                    <a:schemeClr val="accent1">
                      <a:satMod val="190000"/>
                      <a:alpha val="55000"/>
                    </a:schemeClr>
                  </a:solidFill>
                  <a:prstDash val="solid"/>
                </a:ln>
                <a:solidFill>
                  <a:srgbClr val="11FF7D"/>
                </a:solidFill>
                <a:effectLst>
                  <a:outerShdw blurRad="50800" dist="38100" dir="2700000" algn="tl" rotWithShape="0">
                    <a:prstClr val="black">
                      <a:alpha val="40000"/>
                    </a:prstClr>
                  </a:outerShdw>
                </a:effectLst>
              </a:rPr>
              <a:t>Week 1</a:t>
            </a:r>
            <a:r>
              <a:rPr lang="en-GB" b="1" u="sng" dirty="0" smtClean="0">
                <a:ln w="900" cmpd="sng">
                  <a:solidFill>
                    <a:schemeClr val="accent1">
                      <a:satMod val="190000"/>
                      <a:alpha val="55000"/>
                    </a:schemeClr>
                  </a:solidFill>
                  <a:prstDash val="solid"/>
                </a:ln>
                <a:solidFill>
                  <a:srgbClr val="7030A0"/>
                </a:solidFill>
                <a:effectLst>
                  <a:outerShdw blurRad="50800" dist="38100" dir="2700000" algn="tl" rotWithShape="0">
                    <a:prstClr val="black">
                      <a:alpha val="40000"/>
                    </a:prstClr>
                  </a:outerShdw>
                </a:effectLst>
              </a:rPr>
              <a:t/>
            </a:r>
            <a:br>
              <a:rPr lang="en-GB" b="1" u="sng" dirty="0" smtClean="0">
                <a:ln w="900" cmpd="sng">
                  <a:solidFill>
                    <a:schemeClr val="accent1">
                      <a:satMod val="190000"/>
                      <a:alpha val="55000"/>
                    </a:schemeClr>
                  </a:solidFill>
                  <a:prstDash val="solid"/>
                </a:ln>
                <a:solidFill>
                  <a:srgbClr val="7030A0"/>
                </a:solidFill>
                <a:effectLst>
                  <a:outerShdw blurRad="50800" dist="38100" dir="2700000" algn="tl" rotWithShape="0">
                    <a:prstClr val="black">
                      <a:alpha val="40000"/>
                    </a:prstClr>
                  </a:outerShdw>
                </a:effectLst>
              </a:rPr>
            </a:br>
            <a:r>
              <a:rPr lang="en-GB" b="1" u="sng" dirty="0" smtClean="0">
                <a:ln w="900" cmpd="sng">
                  <a:solidFill>
                    <a:schemeClr val="accent1">
                      <a:satMod val="190000"/>
                      <a:alpha val="55000"/>
                    </a:schemeClr>
                  </a:solidFill>
                  <a:prstDash val="solid"/>
                </a:ln>
                <a:solidFill>
                  <a:srgbClr val="7030A0"/>
                </a:solidFill>
                <a:effectLst>
                  <a:outerShdw blurRad="50800" dist="38100" dir="2700000" algn="tl" rotWithShape="0">
                    <a:prstClr val="black">
                      <a:alpha val="40000"/>
                    </a:prstClr>
                  </a:outerShdw>
                </a:effectLst>
              </a:rPr>
              <a:t>What was life like in the 1950s?</a:t>
            </a:r>
            <a:br>
              <a:rPr lang="en-GB" b="1" u="sng" dirty="0" smtClean="0">
                <a:ln w="900" cmpd="sng">
                  <a:solidFill>
                    <a:schemeClr val="accent1">
                      <a:satMod val="190000"/>
                      <a:alpha val="55000"/>
                    </a:schemeClr>
                  </a:solidFill>
                  <a:prstDash val="solid"/>
                </a:ln>
                <a:solidFill>
                  <a:srgbClr val="7030A0"/>
                </a:solidFill>
                <a:effectLst>
                  <a:outerShdw blurRad="50800" dist="38100" dir="2700000" algn="tl" rotWithShape="0">
                    <a:prstClr val="black">
                      <a:alpha val="40000"/>
                    </a:prstClr>
                  </a:outerShdw>
                </a:effectLst>
              </a:rPr>
            </a:br>
            <a:r>
              <a:rPr lang="en-GB" b="1" u="sng" dirty="0" smtClean="0">
                <a:ln w="900" cmpd="sng">
                  <a:solidFill>
                    <a:schemeClr val="accent1">
                      <a:satMod val="190000"/>
                      <a:alpha val="55000"/>
                    </a:schemeClr>
                  </a:solidFill>
                  <a:prstDash val="solid"/>
                </a:ln>
                <a:solidFill>
                  <a:srgbClr val="7030A0"/>
                </a:solidFill>
                <a:effectLst>
                  <a:outerShdw blurRad="50800" dist="38100" dir="2700000" algn="tl" rotWithShape="0">
                    <a:prstClr val="black">
                      <a:alpha val="40000"/>
                    </a:prstClr>
                  </a:outerShdw>
                </a:effectLst>
              </a:rPr>
              <a:t/>
            </a:r>
            <a:br>
              <a:rPr lang="en-GB" b="1" u="sng" dirty="0" smtClean="0">
                <a:ln w="900" cmpd="sng">
                  <a:solidFill>
                    <a:schemeClr val="accent1">
                      <a:satMod val="190000"/>
                      <a:alpha val="55000"/>
                    </a:schemeClr>
                  </a:solidFill>
                  <a:prstDash val="solid"/>
                </a:ln>
                <a:solidFill>
                  <a:srgbClr val="7030A0"/>
                </a:solidFill>
                <a:effectLst>
                  <a:outerShdw blurRad="50800" dist="38100" dir="2700000" algn="tl" rotWithShape="0">
                    <a:prstClr val="black">
                      <a:alpha val="40000"/>
                    </a:prstClr>
                  </a:outerShdw>
                </a:effectLst>
              </a:rPr>
            </a:br>
            <a:endParaRPr lang="en-GB" dirty="0" smtClean="0"/>
          </a:p>
        </p:txBody>
      </p:sp>
      <p:sp>
        <p:nvSpPr>
          <p:cNvPr id="3075" name="Content Placeholder 2"/>
          <p:cNvSpPr>
            <a:spLocks noGrp="1"/>
          </p:cNvSpPr>
          <p:nvPr>
            <p:ph idx="1"/>
          </p:nvPr>
        </p:nvSpPr>
        <p:spPr>
          <a:xfrm>
            <a:off x="428625" y="2643188"/>
            <a:ext cx="6086475" cy="5786437"/>
          </a:xfrm>
        </p:spPr>
        <p:txBody>
          <a:bodyPr/>
          <a:lstStyle/>
          <a:p>
            <a:pPr eaLnBrk="1" hangingPunct="1">
              <a:buFont typeface="Wingdings" pitchFamily="2" charset="2"/>
              <a:buChar char="§"/>
            </a:pPr>
            <a:r>
              <a:rPr lang="en-GB" sz="1400" u="sng" dirty="0" smtClean="0">
                <a:hlinkClick r:id="rId3"/>
              </a:rPr>
              <a:t>http://www.youtube.com/watch?v=QHL1LMw-SOY&amp;feature=related</a:t>
            </a:r>
            <a:endParaRPr lang="en-GB" sz="1400" dirty="0" smtClean="0"/>
          </a:p>
          <a:p>
            <a:pPr eaLnBrk="1" hangingPunct="1">
              <a:buFont typeface="Wingdings" pitchFamily="2" charset="2"/>
              <a:buChar char="§"/>
            </a:pPr>
            <a:r>
              <a:rPr lang="en-GB" sz="1400" u="sng" dirty="0" smtClean="0">
                <a:hlinkClick r:id="rId4"/>
              </a:rPr>
              <a:t>http://www.youtube.com/watch?v=_PDBp7umKng&amp;feature=related</a:t>
            </a:r>
            <a:endParaRPr lang="en-GB" sz="1400" dirty="0" smtClean="0"/>
          </a:p>
        </p:txBody>
      </p:sp>
      <p:sp>
        <p:nvSpPr>
          <p:cNvPr id="4" name="Rounded Rectangle 3"/>
          <p:cNvSpPr/>
          <p:nvPr/>
        </p:nvSpPr>
        <p:spPr>
          <a:xfrm>
            <a:off x="428625" y="1857375"/>
            <a:ext cx="5929313" cy="714375"/>
          </a:xfrm>
          <a:prstGeom prst="roundRect">
            <a:avLst>
              <a:gd name="adj" fmla="val 16667"/>
            </a:avLst>
          </a:prstGeom>
          <a:solidFill>
            <a:srgbClr val="7030A0"/>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GB" sz="2000" dirty="0"/>
          </a:p>
          <a:p>
            <a:pPr fontAlgn="auto">
              <a:spcBef>
                <a:spcPts val="0"/>
              </a:spcBef>
              <a:spcAft>
                <a:spcPts val="0"/>
              </a:spcAft>
              <a:defRPr/>
            </a:pPr>
            <a:r>
              <a:rPr lang="en-GB" sz="2000" dirty="0"/>
              <a:t>To help you with this section you need to watch the following clips on </a:t>
            </a:r>
            <a:r>
              <a:rPr lang="en-GB" sz="2000" dirty="0" err="1"/>
              <a:t>Youtube</a:t>
            </a:r>
            <a:r>
              <a:rPr lang="en-GB" sz="2000" dirty="0"/>
              <a:t>:</a:t>
            </a:r>
          </a:p>
          <a:p>
            <a:pPr fontAlgn="auto">
              <a:spcBef>
                <a:spcPts val="0"/>
              </a:spcBef>
              <a:spcAft>
                <a:spcPts val="0"/>
              </a:spcAft>
              <a:defRPr/>
            </a:pPr>
            <a:endParaRPr lang="en-GB" sz="2800" dirty="0"/>
          </a:p>
        </p:txBody>
      </p:sp>
      <p:sp>
        <p:nvSpPr>
          <p:cNvPr id="5" name="Rounded Rectangle 4"/>
          <p:cNvSpPr/>
          <p:nvPr/>
        </p:nvSpPr>
        <p:spPr>
          <a:xfrm>
            <a:off x="428625" y="3786188"/>
            <a:ext cx="6000750" cy="5000625"/>
          </a:xfrm>
          <a:prstGeom prst="roundRect">
            <a:avLst/>
          </a:prstGeom>
          <a:solidFill>
            <a:srgbClr val="AA72D4"/>
          </a:solidFill>
          <a:ln>
            <a:solidFill>
              <a:srgbClr val="351E4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078" name="TextBox 10"/>
          <p:cNvSpPr txBox="1">
            <a:spLocks noChangeArrowheads="1"/>
          </p:cNvSpPr>
          <p:nvPr/>
        </p:nvSpPr>
        <p:spPr bwMode="auto">
          <a:xfrm>
            <a:off x="571500" y="4095750"/>
            <a:ext cx="5857875" cy="5048250"/>
          </a:xfrm>
          <a:prstGeom prst="rect">
            <a:avLst/>
          </a:prstGeom>
          <a:noFill/>
          <a:ln w="9525">
            <a:noFill/>
            <a:miter lim="800000"/>
            <a:headEnd/>
            <a:tailEnd/>
          </a:ln>
        </p:spPr>
        <p:txBody>
          <a:bodyPr>
            <a:spAutoFit/>
          </a:bodyPr>
          <a:lstStyle/>
          <a:p>
            <a:r>
              <a:rPr lang="en-GB" sz="1600" dirty="0">
                <a:latin typeface="Comic Sans MS" pitchFamily="66" charset="0"/>
                <a:cs typeface="Times New Roman" pitchFamily="18" charset="0"/>
              </a:rPr>
              <a:t>Using the film clips that you have watched and your own research write a detailed </a:t>
            </a:r>
            <a:r>
              <a:rPr lang="en-GB" sz="1600" dirty="0" smtClean="0">
                <a:latin typeface="Comic Sans MS" pitchFamily="66" charset="0"/>
                <a:cs typeface="Times New Roman" pitchFamily="18" charset="0"/>
              </a:rPr>
              <a:t>report finding </a:t>
            </a:r>
            <a:r>
              <a:rPr lang="en-GB" sz="1600" dirty="0">
                <a:latin typeface="Comic Sans MS" pitchFamily="66" charset="0"/>
                <a:cs typeface="Times New Roman" pitchFamily="18" charset="0"/>
              </a:rPr>
              <a:t>out what life was really like in 1950. </a:t>
            </a:r>
          </a:p>
          <a:p>
            <a:endParaRPr lang="en-GB" sz="1600" dirty="0">
              <a:latin typeface="Comic Sans MS" pitchFamily="66" charset="0"/>
              <a:cs typeface="Times New Roman" pitchFamily="18" charset="0"/>
            </a:endParaRPr>
          </a:p>
          <a:p>
            <a:r>
              <a:rPr lang="en-GB" sz="1600" b="1" u="sng" dirty="0">
                <a:latin typeface="Arial Black" pitchFamily="34" charset="0"/>
                <a:cs typeface="Times New Roman" pitchFamily="18" charset="0"/>
              </a:rPr>
              <a:t>In your diary you </a:t>
            </a:r>
            <a:r>
              <a:rPr lang="en-GB" sz="1600" b="1" u="sng" dirty="0">
                <a:solidFill>
                  <a:schemeClr val="bg1"/>
                </a:solidFill>
                <a:latin typeface="Arial Black" pitchFamily="34" charset="0"/>
                <a:cs typeface="Times New Roman" pitchFamily="18" charset="0"/>
              </a:rPr>
              <a:t>MUST</a:t>
            </a:r>
            <a:r>
              <a:rPr lang="en-GB" sz="1600" b="1" u="sng" dirty="0">
                <a:latin typeface="Arial Black" pitchFamily="34" charset="0"/>
                <a:cs typeface="Times New Roman" pitchFamily="18" charset="0"/>
              </a:rPr>
              <a:t> talk about:</a:t>
            </a:r>
          </a:p>
          <a:p>
            <a:pPr eaLnBrk="0" hangingPunct="0"/>
            <a:endParaRPr lang="en-GB" sz="1600" dirty="0">
              <a:latin typeface="Comic Sans MS" pitchFamily="66" charset="0"/>
              <a:cs typeface="Times New Roman" pitchFamily="18" charset="0"/>
            </a:endParaRPr>
          </a:p>
          <a:p>
            <a:pPr eaLnBrk="0" hangingPunct="0">
              <a:buFont typeface="Wingdings" pitchFamily="2" charset="2"/>
              <a:buChar char="§"/>
            </a:pPr>
            <a:r>
              <a:rPr lang="en-GB" sz="1600" dirty="0">
                <a:latin typeface="Comic Sans MS" pitchFamily="66" charset="0"/>
                <a:cs typeface="Times New Roman" pitchFamily="18" charset="0"/>
              </a:rPr>
              <a:t>The money people earned and spent in 1950</a:t>
            </a:r>
            <a:endParaRPr lang="en-GB" sz="1600" dirty="0"/>
          </a:p>
          <a:p>
            <a:pPr eaLnBrk="0" hangingPunct="0">
              <a:buFont typeface="Wingdings" pitchFamily="2" charset="2"/>
              <a:buChar char="§"/>
            </a:pPr>
            <a:r>
              <a:rPr lang="en-GB" sz="1600" dirty="0">
                <a:latin typeface="Comic Sans MS" pitchFamily="66" charset="0"/>
                <a:cs typeface="Times New Roman" pitchFamily="18" charset="0"/>
              </a:rPr>
              <a:t>Were private cars common?</a:t>
            </a:r>
            <a:endParaRPr lang="en-GB" sz="1600" dirty="0"/>
          </a:p>
          <a:p>
            <a:pPr eaLnBrk="0" hangingPunct="0">
              <a:buFont typeface="Wingdings" pitchFamily="2" charset="2"/>
              <a:buChar char="§"/>
            </a:pPr>
            <a:r>
              <a:rPr lang="en-GB" sz="1600" dirty="0">
                <a:latin typeface="Comic Sans MS" pitchFamily="66" charset="0"/>
                <a:cs typeface="Times New Roman" pitchFamily="18" charset="0"/>
              </a:rPr>
              <a:t>What was public transport like in 1950?</a:t>
            </a:r>
            <a:endParaRPr lang="en-GB" sz="1600" dirty="0"/>
          </a:p>
          <a:p>
            <a:pPr eaLnBrk="0" hangingPunct="0">
              <a:buFont typeface="Wingdings" pitchFamily="2" charset="2"/>
              <a:buChar char="§"/>
            </a:pPr>
            <a:r>
              <a:rPr lang="en-GB" sz="1600" dirty="0">
                <a:latin typeface="Comic Sans MS" pitchFamily="66" charset="0"/>
                <a:cs typeface="Times New Roman" pitchFamily="18" charset="0"/>
              </a:rPr>
              <a:t>What were the fashions in 1950?</a:t>
            </a:r>
            <a:endParaRPr lang="en-GB" sz="1600" dirty="0"/>
          </a:p>
          <a:p>
            <a:pPr eaLnBrk="0" hangingPunct="0">
              <a:buFont typeface="Wingdings" pitchFamily="2" charset="2"/>
              <a:buChar char="§"/>
            </a:pPr>
            <a:r>
              <a:rPr lang="en-GB" sz="1600" dirty="0">
                <a:latin typeface="Comic Sans MS" pitchFamily="66" charset="0"/>
                <a:cs typeface="Times New Roman" pitchFamily="18" charset="0"/>
              </a:rPr>
              <a:t>What were the latest gadgets in 1950?</a:t>
            </a:r>
            <a:endParaRPr lang="en-GB" sz="1600" dirty="0"/>
          </a:p>
          <a:p>
            <a:pPr eaLnBrk="0" hangingPunct="0">
              <a:buFont typeface="Wingdings" pitchFamily="2" charset="2"/>
              <a:buChar char="§"/>
            </a:pPr>
            <a:r>
              <a:rPr lang="en-GB" sz="1600" dirty="0">
                <a:latin typeface="Comic Sans MS" pitchFamily="66" charset="0"/>
                <a:cs typeface="Times New Roman" pitchFamily="18" charset="0"/>
              </a:rPr>
              <a:t>What did children do and wear in 1950?</a:t>
            </a:r>
          </a:p>
          <a:p>
            <a:pPr eaLnBrk="0" hangingPunct="0">
              <a:buFont typeface="Wingdings" pitchFamily="2" charset="2"/>
              <a:buChar char="§"/>
            </a:pPr>
            <a:endParaRPr lang="en-GB" sz="1600" dirty="0">
              <a:latin typeface="Comic Sans MS" pitchFamily="66" charset="0"/>
            </a:endParaRPr>
          </a:p>
          <a:p>
            <a:pPr eaLnBrk="0" hangingPunct="0"/>
            <a:r>
              <a:rPr lang="en-GB" sz="1600" dirty="0">
                <a:latin typeface="Comic Sans MS" pitchFamily="66" charset="0"/>
              </a:rPr>
              <a:t>To find the answers to these questions you should do some research, perhaps on the internet but also remember to interview the older members of your </a:t>
            </a:r>
            <a:r>
              <a:rPr lang="en-GB" sz="1600" dirty="0" smtClean="0">
                <a:latin typeface="Comic Sans MS" pitchFamily="66" charset="0"/>
              </a:rPr>
              <a:t>family, </a:t>
            </a:r>
            <a:r>
              <a:rPr lang="en-GB" sz="1600" dirty="0">
                <a:latin typeface="Comic Sans MS" pitchFamily="66" charset="0"/>
              </a:rPr>
              <a:t>friends or </a:t>
            </a:r>
            <a:r>
              <a:rPr lang="en-GB" sz="1600" dirty="0" smtClean="0">
                <a:latin typeface="Comic Sans MS" pitchFamily="66" charset="0"/>
              </a:rPr>
              <a:t>neighbours. </a:t>
            </a:r>
            <a:r>
              <a:rPr lang="en-GB" sz="1600" dirty="0">
                <a:latin typeface="Comic Sans MS" pitchFamily="66" charset="0"/>
              </a:rPr>
              <a:t>P</a:t>
            </a:r>
            <a:r>
              <a:rPr lang="en-GB" sz="1600" dirty="0" smtClean="0">
                <a:latin typeface="Comic Sans MS" pitchFamily="66" charset="0"/>
              </a:rPr>
              <a:t>ersonal </a:t>
            </a:r>
            <a:r>
              <a:rPr lang="en-GB" dirty="0">
                <a:latin typeface="Comic Sans MS" pitchFamily="66" charset="0"/>
              </a:rPr>
              <a:t>stories</a:t>
            </a:r>
            <a:r>
              <a:rPr lang="en-GB" sz="1600" dirty="0">
                <a:latin typeface="Comic Sans MS" pitchFamily="66" charset="0"/>
              </a:rPr>
              <a:t> from the period are often the most interesting.</a:t>
            </a:r>
          </a:p>
          <a:p>
            <a:pPr eaLnBrk="0" hangingPunct="0">
              <a:buFont typeface="Wingdings" pitchFamily="2" charset="2"/>
              <a:buChar char="§"/>
            </a:pPr>
            <a:endParaRPr lang="en-GB" sz="1600" dirty="0">
              <a:latin typeface="Comic Sans MS" pitchFamily="66" charset="0"/>
            </a:endParaRPr>
          </a:p>
          <a:p>
            <a:pPr eaLnBrk="0" hangingPunct="0">
              <a:buFont typeface="Wingdings" pitchFamily="2" charset="2"/>
              <a:buChar char="§"/>
            </a:pPr>
            <a:endParaRPr lang="en-GB" sz="1600" dirty="0"/>
          </a:p>
        </p:txBody>
      </p:sp>
      <p:pic>
        <p:nvPicPr>
          <p:cNvPr id="3079" name="Picture 11" descr="1950s toys.jpg"/>
          <p:cNvPicPr>
            <a:picLocks noChangeAspect="1"/>
          </p:cNvPicPr>
          <p:nvPr/>
        </p:nvPicPr>
        <p:blipFill>
          <a:blip r:embed="rId5" cstate="print"/>
          <a:srcRect/>
          <a:stretch>
            <a:fillRect/>
          </a:stretch>
        </p:blipFill>
        <p:spPr bwMode="auto">
          <a:xfrm>
            <a:off x="5072063" y="5429250"/>
            <a:ext cx="1079500" cy="152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7158"/>
            <a:ext cx="6858000" cy="1524000"/>
          </a:xfrm>
        </p:spPr>
        <p:txBody>
          <a:bodyPr rtlCol="0">
            <a:normAutofit fontScale="90000"/>
          </a:bodyPr>
          <a:lstStyle/>
          <a:p>
            <a:pPr eaLnBrk="1" fontAlgn="auto" hangingPunct="1">
              <a:spcAft>
                <a:spcPts val="0"/>
              </a:spcAft>
              <a:defRPr/>
            </a:pPr>
            <a:r>
              <a:rPr lang="en-GB" sz="3600" b="1" u="sng" dirty="0" smtClean="0">
                <a:ln w="900" cmpd="sng">
                  <a:solidFill>
                    <a:schemeClr val="accent1">
                      <a:satMod val="190000"/>
                      <a:alpha val="55000"/>
                    </a:schemeClr>
                  </a:solidFill>
                  <a:prstDash val="solid"/>
                </a:ln>
                <a:solidFill>
                  <a:srgbClr val="00B0F0"/>
                </a:solidFill>
                <a:effectLst>
                  <a:outerShdw blurRad="50800" dist="38100" dir="2700000" algn="tl" rotWithShape="0">
                    <a:prstClr val="black">
                      <a:alpha val="40000"/>
                    </a:prstClr>
                  </a:outerShdw>
                </a:effectLst>
              </a:rPr>
              <a:t>Week 2</a:t>
            </a:r>
            <a:r>
              <a:rPr lang="en-GB" sz="3600" b="1" u="sng" dirty="0" smtClean="0">
                <a:ln w="900" cmpd="sng">
                  <a:solidFill>
                    <a:schemeClr val="accent1">
                      <a:satMod val="190000"/>
                      <a:alpha val="55000"/>
                    </a:schemeClr>
                  </a:solidFill>
                  <a:prstDash val="solid"/>
                </a:ln>
                <a:solidFill>
                  <a:srgbClr val="7030A0"/>
                </a:solidFill>
                <a:effectLst>
                  <a:outerShdw blurRad="50800" dist="38100" dir="2700000" algn="tl" rotWithShape="0">
                    <a:prstClr val="black">
                      <a:alpha val="40000"/>
                    </a:prstClr>
                  </a:outerShdw>
                </a:effectLst>
              </a:rPr>
              <a:t/>
            </a:r>
            <a:br>
              <a:rPr lang="en-GB" sz="3600" b="1" u="sng" dirty="0" smtClean="0">
                <a:ln w="900" cmpd="sng">
                  <a:solidFill>
                    <a:schemeClr val="accent1">
                      <a:satMod val="190000"/>
                      <a:alpha val="55000"/>
                    </a:schemeClr>
                  </a:solidFill>
                  <a:prstDash val="solid"/>
                </a:ln>
                <a:solidFill>
                  <a:srgbClr val="7030A0"/>
                </a:solidFill>
                <a:effectLst>
                  <a:outerShdw blurRad="50800" dist="38100" dir="2700000" algn="tl" rotWithShape="0">
                    <a:prstClr val="black">
                      <a:alpha val="40000"/>
                    </a:prstClr>
                  </a:outerShdw>
                </a:effectLst>
              </a:rPr>
            </a:br>
            <a:r>
              <a:rPr lang="en-GB" sz="3600" b="1" u="sng" dirty="0" smtClean="0">
                <a:ln w="900" cmpd="sng">
                  <a:solidFill>
                    <a:schemeClr val="accent1">
                      <a:satMod val="190000"/>
                      <a:alpha val="55000"/>
                    </a:schemeClr>
                  </a:solidFill>
                  <a:prstDash val="solid"/>
                </a:ln>
                <a:solidFill>
                  <a:srgbClr val="7030A0"/>
                </a:solidFill>
                <a:effectLst>
                  <a:outerShdw blurRad="50800" dist="38100" dir="2700000" algn="tl" rotWithShape="0">
                    <a:prstClr val="black">
                      <a:alpha val="40000"/>
                    </a:prstClr>
                  </a:outerShdw>
                </a:effectLst>
              </a:rPr>
              <a:t>Interviewing somebody who was alive during the 1950s.</a:t>
            </a:r>
            <a:r>
              <a:rPr lang="en-GB" b="1" u="sng" dirty="0" smtClean="0">
                <a:ln w="900" cmpd="sng">
                  <a:solidFill>
                    <a:schemeClr val="accent1">
                      <a:satMod val="190000"/>
                      <a:alpha val="55000"/>
                    </a:schemeClr>
                  </a:solidFill>
                  <a:prstDash val="solid"/>
                </a:ln>
                <a:solidFill>
                  <a:srgbClr val="7030A0"/>
                </a:solidFill>
                <a:effectLst>
                  <a:outerShdw blurRad="50800" dist="38100" dir="2700000" algn="tl" rotWithShape="0">
                    <a:prstClr val="black">
                      <a:alpha val="40000"/>
                    </a:prstClr>
                  </a:outerShdw>
                </a:effectLst>
              </a:rPr>
              <a:t/>
            </a:r>
            <a:br>
              <a:rPr lang="en-GB" b="1" u="sng" dirty="0" smtClean="0">
                <a:ln w="900" cmpd="sng">
                  <a:solidFill>
                    <a:schemeClr val="accent1">
                      <a:satMod val="190000"/>
                      <a:alpha val="55000"/>
                    </a:schemeClr>
                  </a:solidFill>
                  <a:prstDash val="solid"/>
                </a:ln>
                <a:solidFill>
                  <a:srgbClr val="7030A0"/>
                </a:solidFill>
                <a:effectLst>
                  <a:outerShdw blurRad="50800" dist="38100" dir="2700000" algn="tl" rotWithShape="0">
                    <a:prstClr val="black">
                      <a:alpha val="40000"/>
                    </a:prstClr>
                  </a:outerShdw>
                </a:effectLst>
              </a:rPr>
            </a:br>
            <a:endParaRPr lang="en-GB" dirty="0" smtClean="0"/>
          </a:p>
        </p:txBody>
      </p:sp>
      <p:pic>
        <p:nvPicPr>
          <p:cNvPr id="7" name="Content Placeholder 6" descr="interviewing someone.jpg"/>
          <p:cNvPicPr>
            <a:picLocks noGrp="1" noChangeAspect="1"/>
          </p:cNvPicPr>
          <p:nvPr>
            <p:ph idx="1"/>
          </p:nvPr>
        </p:nvPicPr>
        <p:blipFill>
          <a:blip r:embed="rId3" cstate="print"/>
          <a:srcRect t="24153"/>
          <a:stretch>
            <a:fillRect/>
          </a:stretch>
        </p:blipFill>
        <p:spPr>
          <a:xfrm>
            <a:off x="4293096" y="6228184"/>
            <a:ext cx="2188649" cy="2243330"/>
          </a:xfrm>
          <a:prstGeom prst="roundRect">
            <a:avLst>
              <a:gd name="adj" fmla="val 16667"/>
            </a:avLst>
          </a:prstGeom>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4" name="Rounded Rectangle 3"/>
          <p:cNvSpPr/>
          <p:nvPr/>
        </p:nvSpPr>
        <p:spPr>
          <a:xfrm>
            <a:off x="285750" y="1714500"/>
            <a:ext cx="6357938" cy="2714625"/>
          </a:xfrm>
          <a:prstGeom prst="roundRect">
            <a:avLst/>
          </a:prstGeom>
          <a:solidFill>
            <a:srgbClr val="5BD4FF"/>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4101" name="TextBox 5"/>
          <p:cNvSpPr txBox="1">
            <a:spLocks noChangeArrowheads="1"/>
          </p:cNvSpPr>
          <p:nvPr/>
        </p:nvSpPr>
        <p:spPr bwMode="auto">
          <a:xfrm>
            <a:off x="428625" y="1785938"/>
            <a:ext cx="6429375" cy="5909310"/>
          </a:xfrm>
          <a:prstGeom prst="rect">
            <a:avLst/>
          </a:prstGeom>
          <a:noFill/>
          <a:ln w="9525">
            <a:noFill/>
            <a:miter lim="800000"/>
            <a:headEnd/>
            <a:tailEnd/>
          </a:ln>
        </p:spPr>
        <p:txBody>
          <a:bodyPr>
            <a:spAutoFit/>
          </a:bodyPr>
          <a:lstStyle/>
          <a:p>
            <a:r>
              <a:rPr lang="en-GB" dirty="0">
                <a:latin typeface="Comic Sans MS" pitchFamily="66" charset="0"/>
                <a:cs typeface="Times New Roman" pitchFamily="18" charset="0"/>
              </a:rPr>
              <a:t>In this section of your project you are required to interview someone who was living in Britain in the 1950s. This can be a family member or a family friend. </a:t>
            </a:r>
            <a:endParaRPr lang="en-GB" dirty="0" smtClean="0">
              <a:latin typeface="Comic Sans MS" pitchFamily="66" charset="0"/>
              <a:cs typeface="Times New Roman" pitchFamily="18" charset="0"/>
            </a:endParaRPr>
          </a:p>
          <a:p>
            <a:endParaRPr lang="en-GB" dirty="0" smtClean="0">
              <a:latin typeface="Comic Sans MS" pitchFamily="66" charset="0"/>
              <a:cs typeface="Times New Roman" pitchFamily="18" charset="0"/>
            </a:endParaRPr>
          </a:p>
          <a:p>
            <a:r>
              <a:rPr lang="en-GB" dirty="0" smtClean="0">
                <a:latin typeface="Comic Sans MS" pitchFamily="66" charset="0"/>
                <a:cs typeface="Times New Roman" pitchFamily="18" charset="0"/>
              </a:rPr>
              <a:t>Make sure that you ask questions that compare what life was like in the 1950s and what it is like now.</a:t>
            </a:r>
          </a:p>
          <a:p>
            <a:endParaRPr lang="en-GB" dirty="0" smtClean="0">
              <a:latin typeface="Comic Sans MS" pitchFamily="66" charset="0"/>
              <a:cs typeface="Times New Roman" pitchFamily="18" charset="0"/>
            </a:endParaRPr>
          </a:p>
          <a:p>
            <a:r>
              <a:rPr lang="en-GB" dirty="0" smtClean="0">
                <a:latin typeface="Comic Sans MS" pitchFamily="66" charset="0"/>
                <a:cs typeface="Times New Roman" pitchFamily="18" charset="0"/>
              </a:rPr>
              <a:t>Write up your interview in a script format. Imagine that you are a journalist or radio presenter.</a:t>
            </a:r>
          </a:p>
          <a:p>
            <a:endParaRPr lang="en-GB" dirty="0">
              <a:latin typeface="Comic Sans MS" pitchFamily="66" charset="0"/>
              <a:cs typeface="Times New Roman" pitchFamily="18" charset="0"/>
            </a:endParaRPr>
          </a:p>
          <a:p>
            <a:r>
              <a:rPr lang="en-GB" b="1" dirty="0">
                <a:latin typeface="Comic Sans MS" pitchFamily="66" charset="0"/>
              </a:rPr>
              <a:t>For your interview to be successful the following questions need to be directed at the interviewee: </a:t>
            </a:r>
          </a:p>
          <a:p>
            <a:endParaRPr lang="en-GB" dirty="0">
              <a:latin typeface="Comic Sans MS" pitchFamily="66" charset="0"/>
              <a:cs typeface="Times New Roman" pitchFamily="18" charset="0"/>
            </a:endParaRPr>
          </a:p>
          <a:p>
            <a:endParaRPr lang="en-GB" dirty="0">
              <a:latin typeface="Comic Sans MS" pitchFamily="66" charset="0"/>
              <a:cs typeface="Times New Roman" pitchFamily="18" charset="0"/>
            </a:endParaRPr>
          </a:p>
          <a:p>
            <a:endParaRPr lang="en-GB" dirty="0">
              <a:latin typeface="Comic Sans MS" pitchFamily="66" charset="0"/>
              <a:cs typeface="Times New Roman" pitchFamily="18" charset="0"/>
            </a:endParaRPr>
          </a:p>
          <a:p>
            <a:endParaRPr lang="en-GB" dirty="0">
              <a:latin typeface="Comic Sans MS" pitchFamily="66" charset="0"/>
              <a:cs typeface="Times New Roman" pitchFamily="18" charset="0"/>
            </a:endParaRPr>
          </a:p>
          <a:p>
            <a:endParaRPr lang="en-GB" dirty="0">
              <a:latin typeface="Comic Sans MS" pitchFamily="66" charset="0"/>
              <a:cs typeface="Times New Roman" pitchFamily="18" charset="0"/>
            </a:endParaRPr>
          </a:p>
          <a:p>
            <a:endParaRPr lang="en-GB" dirty="0">
              <a:latin typeface="Comic Sans MS" pitchFamily="66" charset="0"/>
              <a:cs typeface="Times New Roman" pitchFamily="18" charset="0"/>
            </a:endParaRPr>
          </a:p>
          <a:p>
            <a:endParaRPr lang="en-GB" dirty="0">
              <a:latin typeface="Comic Sans MS" pitchFamily="66" charset="0"/>
              <a:cs typeface="Times New Roman" pitchFamily="18" charset="0"/>
            </a:endParaRPr>
          </a:p>
          <a:p>
            <a:endParaRPr lang="en-GB" dirty="0">
              <a:latin typeface="Comic Sans MS" pitchFamily="66" charset="0"/>
              <a:cs typeface="Times New Roman" pitchFamily="18" charset="0"/>
            </a:endParaRPr>
          </a:p>
          <a:p>
            <a:endParaRPr lang="en-GB" dirty="0">
              <a:latin typeface="Calibri" pitchFamily="34" charset="0"/>
            </a:endParaRPr>
          </a:p>
        </p:txBody>
      </p:sp>
      <p:sp>
        <p:nvSpPr>
          <p:cNvPr id="4103" name="Rectangle 5"/>
          <p:cNvSpPr>
            <a:spLocks noChangeArrowheads="1"/>
          </p:cNvSpPr>
          <p:nvPr/>
        </p:nvSpPr>
        <p:spPr bwMode="auto">
          <a:xfrm>
            <a:off x="642938" y="5214938"/>
            <a:ext cx="4154214" cy="3292475"/>
          </a:xfrm>
          <a:prstGeom prst="rect">
            <a:avLst/>
          </a:prstGeom>
          <a:noFill/>
          <a:ln w="9525">
            <a:noFill/>
            <a:miter lim="800000"/>
            <a:headEnd/>
            <a:tailEnd/>
          </a:ln>
        </p:spPr>
        <p:txBody>
          <a:bodyPr wrap="square" anchor="ctr">
            <a:spAutoFit/>
          </a:bodyPr>
          <a:lstStyle/>
          <a:p>
            <a:pPr marL="228600" indent="-228600">
              <a:buFont typeface="Calibri" pitchFamily="34" charset="0"/>
              <a:buAutoNum type="alphaUcPeriod"/>
              <a:tabLst>
                <a:tab pos="457200" algn="l"/>
              </a:tabLst>
            </a:pPr>
            <a:r>
              <a:rPr lang="en-GB" sz="1600" dirty="0">
                <a:latin typeface="Comic Sans MS" pitchFamily="66" charset="0"/>
                <a:cs typeface="Times New Roman" pitchFamily="18" charset="0"/>
              </a:rPr>
              <a:t>What were you doing</a:t>
            </a:r>
          </a:p>
          <a:p>
            <a:pPr marL="228600" indent="-228600">
              <a:tabLst>
                <a:tab pos="457200" algn="l"/>
              </a:tabLst>
            </a:pPr>
            <a:r>
              <a:rPr lang="en-GB" sz="1600" dirty="0">
                <a:latin typeface="Comic Sans MS" pitchFamily="66" charset="0"/>
                <a:cs typeface="Times New Roman" pitchFamily="18" charset="0"/>
              </a:rPr>
              <a:t>	 in the 1950s?</a:t>
            </a:r>
          </a:p>
          <a:p>
            <a:pPr marL="228600" indent="-228600">
              <a:tabLst>
                <a:tab pos="457200" algn="l"/>
              </a:tabLst>
            </a:pPr>
            <a:endParaRPr lang="en-GB" sz="1600" dirty="0"/>
          </a:p>
          <a:p>
            <a:pPr marL="228600" indent="-228600" eaLnBrk="0" hangingPunct="0">
              <a:tabLst>
                <a:tab pos="457200" algn="l"/>
              </a:tabLst>
            </a:pPr>
            <a:r>
              <a:rPr lang="en-GB" sz="1600" dirty="0">
                <a:latin typeface="Comic Sans MS" pitchFamily="66" charset="0"/>
                <a:cs typeface="Times New Roman" pitchFamily="18" charset="0"/>
              </a:rPr>
              <a:t>B. How were things different in the 1950s? </a:t>
            </a:r>
            <a:r>
              <a:rPr lang="en-GB" sz="1600" dirty="0" smtClean="0">
                <a:latin typeface="Comic Sans MS" pitchFamily="66" charset="0"/>
                <a:cs typeface="Times New Roman" pitchFamily="18" charset="0"/>
              </a:rPr>
              <a:t>Which </a:t>
            </a:r>
            <a:r>
              <a:rPr lang="en-GB" sz="1600" dirty="0">
                <a:latin typeface="Comic Sans MS" pitchFamily="66" charset="0"/>
                <a:cs typeface="Times New Roman" pitchFamily="18" charset="0"/>
              </a:rPr>
              <a:t>things do you think      were better, and which </a:t>
            </a:r>
            <a:r>
              <a:rPr lang="en-GB" sz="1600" dirty="0" smtClean="0">
                <a:latin typeface="Comic Sans MS" pitchFamily="66" charset="0"/>
                <a:cs typeface="Times New Roman" pitchFamily="18" charset="0"/>
              </a:rPr>
              <a:t>were worse</a:t>
            </a:r>
            <a:r>
              <a:rPr lang="en-GB" sz="1600" dirty="0">
                <a:latin typeface="Comic Sans MS" pitchFamily="66" charset="0"/>
                <a:cs typeface="Times New Roman" pitchFamily="18" charset="0"/>
              </a:rPr>
              <a:t>?</a:t>
            </a:r>
          </a:p>
          <a:p>
            <a:pPr marL="228600" indent="-228600" eaLnBrk="0" hangingPunct="0">
              <a:buFont typeface="Calibri" pitchFamily="34" charset="0"/>
              <a:buAutoNum type="alphaUcPeriod"/>
              <a:tabLst>
                <a:tab pos="457200" algn="l"/>
              </a:tabLst>
            </a:pPr>
            <a:endParaRPr lang="en-GB" sz="1600" dirty="0"/>
          </a:p>
          <a:p>
            <a:pPr marL="228600" indent="-228600" eaLnBrk="0" hangingPunct="0">
              <a:tabLst>
                <a:tab pos="457200" algn="l"/>
              </a:tabLst>
            </a:pPr>
            <a:r>
              <a:rPr lang="en-GB" sz="1600" dirty="0">
                <a:latin typeface="Comic Sans MS" pitchFamily="66" charset="0"/>
                <a:cs typeface="Times New Roman" pitchFamily="18" charset="0"/>
              </a:rPr>
              <a:t>C. What were the key issues                     in the country at that time?</a:t>
            </a:r>
          </a:p>
          <a:p>
            <a:pPr marL="228600" indent="-228600" eaLnBrk="0" hangingPunct="0">
              <a:tabLst>
                <a:tab pos="457200" algn="l"/>
              </a:tabLst>
            </a:pPr>
            <a:endParaRPr lang="en-GB" sz="1600" dirty="0"/>
          </a:p>
          <a:p>
            <a:pPr marL="228600" indent="-228600" eaLnBrk="0" hangingPunct="0">
              <a:tabLst>
                <a:tab pos="457200" algn="l"/>
              </a:tabLst>
            </a:pPr>
            <a:r>
              <a:rPr lang="en-GB" sz="1600" dirty="0">
                <a:cs typeface="Times New Roman" pitchFamily="18" charset="0"/>
              </a:rPr>
              <a:t>D. </a:t>
            </a:r>
            <a:r>
              <a:rPr lang="en-GB" sz="1600" dirty="0">
                <a:latin typeface="Comic Sans MS" pitchFamily="66" charset="0"/>
                <a:cs typeface="Times New Roman" pitchFamily="18" charset="0"/>
              </a:rPr>
              <a:t>Do you believe Great Britain is                a better place to grow up </a:t>
            </a:r>
            <a:r>
              <a:rPr lang="en-GB" sz="1600" dirty="0" smtClean="0">
                <a:latin typeface="Comic Sans MS" pitchFamily="66" charset="0"/>
                <a:cs typeface="Times New Roman" pitchFamily="18" charset="0"/>
              </a:rPr>
              <a:t>in now or </a:t>
            </a:r>
            <a:r>
              <a:rPr lang="en-GB" sz="1600" dirty="0">
                <a:latin typeface="Comic Sans MS" pitchFamily="66" charset="0"/>
                <a:cs typeface="Times New Roman" pitchFamily="18" charset="0"/>
              </a:rPr>
              <a:t>back then?</a:t>
            </a:r>
            <a:endParaRPr lang="en-GB"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428625" y="5429250"/>
            <a:ext cx="6072188" cy="3500438"/>
          </a:xfrm>
          <a:prstGeom prst="roundRect">
            <a:avLst/>
          </a:prstGeom>
          <a:solidFill>
            <a:srgbClr val="AA72D4"/>
          </a:solidFill>
          <a:ln>
            <a:solidFill>
              <a:srgbClr val="351E4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 name="Title 1"/>
          <p:cNvSpPr>
            <a:spLocks noGrp="1"/>
          </p:cNvSpPr>
          <p:nvPr>
            <p:ph type="title"/>
          </p:nvPr>
        </p:nvSpPr>
        <p:spPr>
          <a:xfrm>
            <a:off x="500042" y="214282"/>
            <a:ext cx="6172200" cy="1524000"/>
          </a:xfrm>
        </p:spPr>
        <p:txBody>
          <a:bodyPr rtlCol="0">
            <a:noAutofit/>
          </a:bodyPr>
          <a:lstStyle/>
          <a:p>
            <a:pPr eaLnBrk="1" fontAlgn="auto" hangingPunct="1">
              <a:spcAft>
                <a:spcPts val="0"/>
              </a:spcAft>
              <a:defRPr/>
            </a:pPr>
            <a:r>
              <a:rPr lang="en-GB" sz="3200" b="1" u="sng" dirty="0" smtClean="0">
                <a:ln w="900" cmpd="sng">
                  <a:solidFill>
                    <a:schemeClr val="accent1">
                      <a:satMod val="190000"/>
                      <a:alpha val="55000"/>
                    </a:schemeClr>
                  </a:solidFill>
                  <a:prstDash val="solid"/>
                </a:ln>
                <a:solidFill>
                  <a:srgbClr val="05FF76"/>
                </a:solidFill>
                <a:effectLst>
                  <a:outerShdw blurRad="50800" dist="38100" dir="2700000" algn="tl" rotWithShape="0">
                    <a:prstClr val="black">
                      <a:alpha val="40000"/>
                    </a:prstClr>
                  </a:outerShdw>
                </a:effectLst>
              </a:rPr>
              <a:t>Week 3</a:t>
            </a:r>
            <a:r>
              <a:rPr lang="en-GB" sz="3200" b="1" u="sng" dirty="0" smtClean="0">
                <a:ln w="900" cmpd="sng">
                  <a:solidFill>
                    <a:schemeClr val="accent1">
                      <a:satMod val="190000"/>
                      <a:alpha val="55000"/>
                    </a:schemeClr>
                  </a:solidFill>
                  <a:prstDash val="solid"/>
                </a:ln>
                <a:solidFill>
                  <a:srgbClr val="7030A0"/>
                </a:solidFill>
                <a:effectLst>
                  <a:outerShdw blurRad="50800" dist="38100" dir="2700000" algn="tl" rotWithShape="0">
                    <a:prstClr val="black">
                      <a:alpha val="40000"/>
                    </a:prstClr>
                  </a:outerShdw>
                </a:effectLst>
              </a:rPr>
              <a:t/>
            </a:r>
            <a:br>
              <a:rPr lang="en-GB" sz="3200" b="1" u="sng" dirty="0" smtClean="0">
                <a:ln w="900" cmpd="sng">
                  <a:solidFill>
                    <a:schemeClr val="accent1">
                      <a:satMod val="190000"/>
                      <a:alpha val="55000"/>
                    </a:schemeClr>
                  </a:solidFill>
                  <a:prstDash val="solid"/>
                </a:ln>
                <a:solidFill>
                  <a:srgbClr val="7030A0"/>
                </a:solidFill>
                <a:effectLst>
                  <a:outerShdw blurRad="50800" dist="38100" dir="2700000" algn="tl" rotWithShape="0">
                    <a:prstClr val="black">
                      <a:alpha val="40000"/>
                    </a:prstClr>
                  </a:outerShdw>
                </a:effectLst>
              </a:rPr>
            </a:br>
            <a:r>
              <a:rPr lang="en-GB" sz="3200" b="1" u="sng" dirty="0" smtClean="0">
                <a:ln w="900" cmpd="sng">
                  <a:solidFill>
                    <a:schemeClr val="accent1">
                      <a:satMod val="190000"/>
                      <a:alpha val="55000"/>
                    </a:schemeClr>
                  </a:solidFill>
                  <a:prstDash val="solid"/>
                </a:ln>
                <a:solidFill>
                  <a:srgbClr val="7030A0"/>
                </a:solidFill>
                <a:effectLst>
                  <a:outerShdw blurRad="50800" dist="38100" dir="2700000" algn="tl" rotWithShape="0">
                    <a:prstClr val="black">
                      <a:alpha val="40000"/>
                    </a:prstClr>
                  </a:outerShdw>
                </a:effectLst>
              </a:rPr>
              <a:t>What were towns like in Britain during the 1950s?</a:t>
            </a:r>
            <a:br>
              <a:rPr lang="en-GB" sz="3200" b="1" u="sng" dirty="0" smtClean="0">
                <a:ln w="900" cmpd="sng">
                  <a:solidFill>
                    <a:schemeClr val="accent1">
                      <a:satMod val="190000"/>
                      <a:alpha val="55000"/>
                    </a:schemeClr>
                  </a:solidFill>
                  <a:prstDash val="solid"/>
                </a:ln>
                <a:solidFill>
                  <a:srgbClr val="7030A0"/>
                </a:solidFill>
                <a:effectLst>
                  <a:outerShdw blurRad="50800" dist="38100" dir="2700000" algn="tl" rotWithShape="0">
                    <a:prstClr val="black">
                      <a:alpha val="40000"/>
                    </a:prstClr>
                  </a:outerShdw>
                </a:effectLst>
              </a:rPr>
            </a:br>
            <a:endParaRPr lang="en-GB" sz="3200" dirty="0" smtClean="0"/>
          </a:p>
        </p:txBody>
      </p:sp>
      <p:sp>
        <p:nvSpPr>
          <p:cNvPr id="4" name="Content Placeholder 3"/>
          <p:cNvSpPr>
            <a:spLocks noGrp="1"/>
          </p:cNvSpPr>
          <p:nvPr>
            <p:ph idx="1"/>
          </p:nvPr>
        </p:nvSpPr>
        <p:spPr>
          <a:xfrm>
            <a:off x="214313" y="1571625"/>
            <a:ext cx="6429375" cy="1000125"/>
          </a:xfrm>
          <a:prstGeom prst="roundRect">
            <a:avLst>
              <a:gd name="adj" fmla="val 16667"/>
            </a:avLst>
          </a:prstGeom>
          <a:solidFill>
            <a:srgbClr val="C8A5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55000" lnSpcReduction="20000"/>
          </a:bodyPr>
          <a:lstStyle/>
          <a:p>
            <a:pPr eaLnBrk="1" fontAlgn="auto" hangingPunct="1">
              <a:spcAft>
                <a:spcPts val="0"/>
              </a:spcAft>
              <a:buFont typeface="Arial" pitchFamily="34" charset="0"/>
              <a:buChar char="•"/>
              <a:defRPr/>
            </a:pPr>
            <a:endParaRPr lang="en-GB" sz="2900" dirty="0" smtClean="0">
              <a:solidFill>
                <a:schemeClr val="tx1"/>
              </a:solidFill>
            </a:endParaRPr>
          </a:p>
          <a:p>
            <a:pPr eaLnBrk="1" fontAlgn="auto" hangingPunct="1">
              <a:spcAft>
                <a:spcPts val="0"/>
              </a:spcAft>
              <a:buFont typeface="Arial" pitchFamily="34" charset="0"/>
              <a:buNone/>
              <a:defRPr/>
            </a:pPr>
            <a:r>
              <a:rPr lang="en-GB" sz="2900" dirty="0" smtClean="0">
                <a:solidFill>
                  <a:schemeClr val="tx1"/>
                </a:solidFill>
              </a:rPr>
              <a:t>	To help you with this section you need to watch the following clip on </a:t>
            </a:r>
            <a:r>
              <a:rPr lang="en-GB" sz="2900" dirty="0" err="1" smtClean="0">
                <a:solidFill>
                  <a:schemeClr val="tx1"/>
                </a:solidFill>
              </a:rPr>
              <a:t>Youtube</a:t>
            </a:r>
            <a:r>
              <a:rPr lang="en-GB" sz="2900" dirty="0" smtClean="0">
                <a:solidFill>
                  <a:schemeClr val="tx1"/>
                </a:solidFill>
              </a:rPr>
              <a:t>: </a:t>
            </a:r>
            <a:r>
              <a:rPr lang="en-GB" sz="2900" dirty="0" smtClean="0">
                <a:solidFill>
                  <a:schemeClr val="bg1"/>
                </a:solidFill>
                <a:hlinkClick r:id="rId3"/>
              </a:rPr>
              <a:t>http://www.youtube.com/watch?v=ilypgSE0G-0</a:t>
            </a:r>
            <a:endParaRPr lang="en-GB" sz="2900" dirty="0" smtClean="0">
              <a:solidFill>
                <a:schemeClr val="bg1"/>
              </a:solidFill>
            </a:endParaRPr>
          </a:p>
          <a:p>
            <a:pPr eaLnBrk="1" fontAlgn="auto" hangingPunct="1">
              <a:spcAft>
                <a:spcPts val="0"/>
              </a:spcAft>
              <a:buFont typeface="Arial" pitchFamily="34" charset="0"/>
              <a:buChar char="•"/>
              <a:defRPr/>
            </a:pPr>
            <a:endParaRPr lang="en-GB" sz="2000" dirty="0" smtClean="0"/>
          </a:p>
          <a:p>
            <a:pPr eaLnBrk="1" fontAlgn="auto" hangingPunct="1">
              <a:spcAft>
                <a:spcPts val="0"/>
              </a:spcAft>
              <a:buFont typeface="Arial" pitchFamily="34" charset="0"/>
              <a:buChar char="•"/>
              <a:defRPr/>
            </a:pPr>
            <a:endParaRPr lang="en-GB" sz="2800" dirty="0" smtClean="0"/>
          </a:p>
        </p:txBody>
      </p:sp>
      <p:pic>
        <p:nvPicPr>
          <p:cNvPr id="5" name="Picture 4" descr="1950s Plymouth.jpg"/>
          <p:cNvPicPr>
            <a:picLocks noChangeAspect="1"/>
          </p:cNvPicPr>
          <p:nvPr/>
        </p:nvPicPr>
        <p:blipFill>
          <a:blip r:embed="rId4" cstate="print"/>
          <a:stretch>
            <a:fillRect/>
          </a:stretch>
        </p:blipFill>
        <p:spPr>
          <a:xfrm>
            <a:off x="1571625" y="2857500"/>
            <a:ext cx="3684588" cy="2232025"/>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5126" name="Rectangle 1"/>
          <p:cNvSpPr>
            <a:spLocks noChangeArrowheads="1"/>
          </p:cNvSpPr>
          <p:nvPr/>
        </p:nvSpPr>
        <p:spPr bwMode="auto">
          <a:xfrm>
            <a:off x="928688" y="5500688"/>
            <a:ext cx="5589587" cy="3416300"/>
          </a:xfrm>
          <a:prstGeom prst="rect">
            <a:avLst/>
          </a:prstGeom>
          <a:noFill/>
          <a:ln w="9525">
            <a:noFill/>
            <a:miter lim="800000"/>
            <a:headEnd/>
            <a:tailEnd/>
          </a:ln>
        </p:spPr>
        <p:txBody>
          <a:bodyPr anchor="ctr">
            <a:spAutoFit/>
          </a:bodyPr>
          <a:lstStyle/>
          <a:p>
            <a:r>
              <a:rPr lang="en-GB" b="1" u="sng">
                <a:latin typeface="Comic Sans MS" pitchFamily="66" charset="0"/>
                <a:cs typeface="Times New Roman" pitchFamily="18" charset="0"/>
              </a:rPr>
              <a:t>You must design a new town from the 1950s! </a:t>
            </a:r>
          </a:p>
          <a:p>
            <a:r>
              <a:rPr lang="en-GB">
                <a:latin typeface="Comic Sans MS" pitchFamily="66" charset="0"/>
                <a:cs typeface="Times New Roman" pitchFamily="18" charset="0"/>
              </a:rPr>
              <a:t>You should include 1950s:</a:t>
            </a:r>
          </a:p>
          <a:p>
            <a:pPr>
              <a:buFont typeface="Wingdings" pitchFamily="2" charset="2"/>
              <a:buChar char="§"/>
            </a:pPr>
            <a:r>
              <a:rPr lang="en-GB">
                <a:latin typeface="Comic Sans MS" pitchFamily="66" charset="0"/>
                <a:cs typeface="Times New Roman" pitchFamily="18" charset="0"/>
              </a:rPr>
              <a:t> schools</a:t>
            </a:r>
          </a:p>
          <a:p>
            <a:pPr>
              <a:buFont typeface="Wingdings" pitchFamily="2" charset="2"/>
              <a:buChar char="§"/>
            </a:pPr>
            <a:r>
              <a:rPr lang="en-GB">
                <a:latin typeface="Comic Sans MS" pitchFamily="66" charset="0"/>
                <a:cs typeface="Times New Roman" pitchFamily="18" charset="0"/>
              </a:rPr>
              <a:t> houses</a:t>
            </a:r>
          </a:p>
          <a:p>
            <a:pPr>
              <a:buFont typeface="Wingdings" pitchFamily="2" charset="2"/>
              <a:buChar char="§"/>
            </a:pPr>
            <a:r>
              <a:rPr lang="en-GB">
                <a:latin typeface="Comic Sans MS" pitchFamily="66" charset="0"/>
                <a:cs typeface="Times New Roman" pitchFamily="18" charset="0"/>
              </a:rPr>
              <a:t> shopping parades</a:t>
            </a:r>
          </a:p>
          <a:p>
            <a:pPr>
              <a:buFont typeface="Wingdings" pitchFamily="2" charset="2"/>
              <a:buChar char="§"/>
            </a:pPr>
            <a:r>
              <a:rPr lang="en-GB">
                <a:latin typeface="Comic Sans MS" pitchFamily="66" charset="0"/>
                <a:cs typeface="Times New Roman" pitchFamily="18" charset="0"/>
              </a:rPr>
              <a:t> businesses</a:t>
            </a:r>
          </a:p>
          <a:p>
            <a:pPr>
              <a:buFont typeface="Wingdings" pitchFamily="2" charset="2"/>
              <a:buChar char="§"/>
            </a:pPr>
            <a:r>
              <a:rPr lang="en-GB">
                <a:latin typeface="Comic Sans MS" pitchFamily="66" charset="0"/>
                <a:cs typeface="Times New Roman" pitchFamily="18" charset="0"/>
              </a:rPr>
              <a:t> factories</a:t>
            </a:r>
          </a:p>
          <a:p>
            <a:pPr>
              <a:buFont typeface="Wingdings" pitchFamily="2" charset="2"/>
              <a:buChar char="§"/>
            </a:pPr>
            <a:r>
              <a:rPr lang="en-GB">
                <a:latin typeface="Comic Sans MS" pitchFamily="66" charset="0"/>
                <a:cs typeface="Times New Roman" pitchFamily="18" charset="0"/>
              </a:rPr>
              <a:t> public transport </a:t>
            </a:r>
          </a:p>
          <a:p>
            <a:pPr>
              <a:buFont typeface="Wingdings" pitchFamily="2" charset="2"/>
              <a:buChar char="§"/>
            </a:pPr>
            <a:r>
              <a:rPr lang="en-GB">
                <a:latin typeface="Comic Sans MS" pitchFamily="66" charset="0"/>
                <a:cs typeface="Times New Roman" pitchFamily="18" charset="0"/>
              </a:rPr>
              <a:t>entertainment (remember there were no discos          and nightclubs in most places in 1950). </a:t>
            </a:r>
          </a:p>
          <a:p>
            <a:r>
              <a:rPr lang="en-GB" b="1" i="1">
                <a:latin typeface="Comic Sans MS" pitchFamily="66" charset="0"/>
                <a:cs typeface="Times New Roman" pitchFamily="18" charset="0"/>
              </a:rPr>
              <a:t>Write a set of notes explaining the main </a:t>
            </a:r>
          </a:p>
          <a:p>
            <a:r>
              <a:rPr lang="en-GB" b="1" i="1">
                <a:latin typeface="Comic Sans MS" pitchFamily="66" charset="0"/>
                <a:cs typeface="Times New Roman" pitchFamily="18" charset="0"/>
              </a:rPr>
              <a:t>features of your design.</a:t>
            </a:r>
            <a:endParaRPr lang="en-GB" b="1" i="1">
              <a:cs typeface="Times New Roman" pitchFamily="18" charset="0"/>
            </a:endParaRPr>
          </a:p>
        </p:txBody>
      </p:sp>
      <p:sp>
        <p:nvSpPr>
          <p:cNvPr id="11" name="32-Point Star 10"/>
          <p:cNvSpPr/>
          <p:nvPr/>
        </p:nvSpPr>
        <p:spPr>
          <a:xfrm>
            <a:off x="4857750" y="3857625"/>
            <a:ext cx="1643063" cy="1571625"/>
          </a:xfrm>
          <a:prstGeom prst="star32">
            <a:avLst>
              <a:gd name="adj" fmla="val 43031"/>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b="1" dirty="0">
                <a:solidFill>
                  <a:schemeClr val="tx1"/>
                </a:solidFill>
                <a:latin typeface="Arial Black" pitchFamily="34" charset="0"/>
              </a:rPr>
              <a:t>Now you have a go!</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8" y="0"/>
            <a:ext cx="6172200" cy="1524000"/>
          </a:xfrm>
        </p:spPr>
        <p:txBody>
          <a:bodyPr rtlCol="0">
            <a:normAutofit fontScale="90000"/>
          </a:bodyPr>
          <a:lstStyle/>
          <a:p>
            <a:pPr eaLnBrk="1" fontAlgn="auto" hangingPunct="1">
              <a:spcAft>
                <a:spcPts val="0"/>
              </a:spcAft>
              <a:defRPr/>
            </a:pPr>
            <a:r>
              <a:rPr lang="en-GB" b="1" u="sng" dirty="0" smtClean="0">
                <a:ln w="900" cmpd="sng">
                  <a:solidFill>
                    <a:schemeClr val="accent1">
                      <a:satMod val="190000"/>
                      <a:alpha val="55000"/>
                    </a:schemeClr>
                  </a:solidFill>
                  <a:prstDash val="solid"/>
                </a:ln>
                <a:solidFill>
                  <a:srgbClr val="7030A0"/>
                </a:solidFill>
                <a:effectLst>
                  <a:outerShdw blurRad="50800" dist="38100" dir="2700000" algn="tl" rotWithShape="0">
                    <a:prstClr val="black">
                      <a:alpha val="40000"/>
                    </a:prstClr>
                  </a:outerShdw>
                </a:effectLst>
              </a:rPr>
              <a:t/>
            </a:r>
            <a:br>
              <a:rPr lang="en-GB" b="1" u="sng" dirty="0" smtClean="0">
                <a:ln w="900" cmpd="sng">
                  <a:solidFill>
                    <a:schemeClr val="accent1">
                      <a:satMod val="190000"/>
                      <a:alpha val="55000"/>
                    </a:schemeClr>
                  </a:solidFill>
                  <a:prstDash val="solid"/>
                </a:ln>
                <a:solidFill>
                  <a:srgbClr val="7030A0"/>
                </a:solidFill>
                <a:effectLst>
                  <a:outerShdw blurRad="50800" dist="38100" dir="2700000" algn="tl" rotWithShape="0">
                    <a:prstClr val="black">
                      <a:alpha val="40000"/>
                    </a:prstClr>
                  </a:outerShdw>
                </a:effectLst>
              </a:rPr>
            </a:br>
            <a:r>
              <a:rPr lang="en-GB" b="1" u="sng" dirty="0" smtClean="0">
                <a:ln w="900" cmpd="sng">
                  <a:solidFill>
                    <a:schemeClr val="accent1">
                      <a:satMod val="190000"/>
                      <a:alpha val="55000"/>
                    </a:schemeClr>
                  </a:solidFill>
                  <a:prstDash val="solid"/>
                </a:ln>
                <a:solidFill>
                  <a:srgbClr val="00B0F0"/>
                </a:solidFill>
                <a:effectLst>
                  <a:outerShdw blurRad="50800" dist="38100" dir="2700000" algn="tl" rotWithShape="0">
                    <a:prstClr val="black">
                      <a:alpha val="40000"/>
                    </a:prstClr>
                  </a:outerShdw>
                </a:effectLst>
              </a:rPr>
              <a:t> </a:t>
            </a:r>
            <a:r>
              <a:rPr lang="en-GB" sz="3600" b="1" u="sng" dirty="0" smtClean="0">
                <a:ln w="900" cmpd="sng">
                  <a:solidFill>
                    <a:schemeClr val="accent1">
                      <a:satMod val="190000"/>
                      <a:alpha val="55000"/>
                    </a:schemeClr>
                  </a:solidFill>
                  <a:prstDash val="solid"/>
                </a:ln>
                <a:solidFill>
                  <a:srgbClr val="00B0F0"/>
                </a:solidFill>
                <a:effectLst>
                  <a:outerShdw blurRad="50800" dist="38100" dir="2700000" algn="tl" rotWithShape="0">
                    <a:prstClr val="black">
                      <a:alpha val="40000"/>
                    </a:prstClr>
                  </a:outerShdw>
                </a:effectLst>
              </a:rPr>
              <a:t>Week 4 </a:t>
            </a:r>
            <a:br>
              <a:rPr lang="en-GB" sz="3600" b="1" u="sng" dirty="0" smtClean="0">
                <a:ln w="900" cmpd="sng">
                  <a:solidFill>
                    <a:schemeClr val="accent1">
                      <a:satMod val="190000"/>
                      <a:alpha val="55000"/>
                    </a:schemeClr>
                  </a:solidFill>
                  <a:prstDash val="solid"/>
                </a:ln>
                <a:solidFill>
                  <a:srgbClr val="00B0F0"/>
                </a:solidFill>
                <a:effectLst>
                  <a:outerShdw blurRad="50800" dist="38100" dir="2700000" algn="tl" rotWithShape="0">
                    <a:prstClr val="black">
                      <a:alpha val="40000"/>
                    </a:prstClr>
                  </a:outerShdw>
                </a:effectLst>
              </a:rPr>
            </a:br>
            <a:r>
              <a:rPr lang="en-GB" sz="3600" b="1" u="sng" dirty="0" smtClean="0">
                <a:ln w="900" cmpd="sng">
                  <a:solidFill>
                    <a:schemeClr val="accent1">
                      <a:satMod val="190000"/>
                      <a:alpha val="55000"/>
                    </a:schemeClr>
                  </a:solidFill>
                  <a:prstDash val="solid"/>
                </a:ln>
                <a:solidFill>
                  <a:srgbClr val="7030A0"/>
                </a:solidFill>
                <a:effectLst>
                  <a:outerShdw blurRad="50800" dist="38100" dir="2700000" algn="tl" rotWithShape="0">
                    <a:prstClr val="black">
                      <a:alpha val="40000"/>
                    </a:prstClr>
                  </a:outerShdw>
                </a:effectLst>
              </a:rPr>
              <a:t>How does religion in the 1950s</a:t>
            </a:r>
            <a:br>
              <a:rPr lang="en-GB" sz="3600" b="1" u="sng" dirty="0" smtClean="0">
                <a:ln w="900" cmpd="sng">
                  <a:solidFill>
                    <a:schemeClr val="accent1">
                      <a:satMod val="190000"/>
                      <a:alpha val="55000"/>
                    </a:schemeClr>
                  </a:solidFill>
                  <a:prstDash val="solid"/>
                </a:ln>
                <a:solidFill>
                  <a:srgbClr val="7030A0"/>
                </a:solidFill>
                <a:effectLst>
                  <a:outerShdw blurRad="50800" dist="38100" dir="2700000" algn="tl" rotWithShape="0">
                    <a:prstClr val="black">
                      <a:alpha val="40000"/>
                    </a:prstClr>
                  </a:outerShdw>
                </a:effectLst>
              </a:rPr>
            </a:br>
            <a:r>
              <a:rPr lang="en-GB" sz="3600" b="1" u="sng" dirty="0" smtClean="0">
                <a:ln w="900" cmpd="sng">
                  <a:solidFill>
                    <a:schemeClr val="accent1">
                      <a:satMod val="190000"/>
                      <a:alpha val="55000"/>
                    </a:schemeClr>
                  </a:solidFill>
                  <a:prstDash val="solid"/>
                </a:ln>
                <a:solidFill>
                  <a:srgbClr val="7030A0"/>
                </a:solidFill>
                <a:effectLst>
                  <a:outerShdw blurRad="50800" dist="38100" dir="2700000" algn="tl" rotWithShape="0">
                    <a:prstClr val="black">
                      <a:alpha val="40000"/>
                    </a:prstClr>
                  </a:outerShdw>
                </a:effectLst>
              </a:rPr>
              <a:t> compare with today?</a:t>
            </a:r>
            <a:r>
              <a:rPr lang="en-GB" b="1" u="sng" dirty="0" smtClean="0">
                <a:ln w="900" cmpd="sng">
                  <a:solidFill>
                    <a:schemeClr val="accent1">
                      <a:satMod val="190000"/>
                      <a:alpha val="55000"/>
                    </a:schemeClr>
                  </a:solidFill>
                  <a:prstDash val="solid"/>
                </a:ln>
                <a:solidFill>
                  <a:srgbClr val="7030A0"/>
                </a:solidFill>
                <a:effectLst>
                  <a:outerShdw blurRad="50800" dist="38100" dir="2700000" algn="tl" rotWithShape="0">
                    <a:prstClr val="black">
                      <a:alpha val="40000"/>
                    </a:prstClr>
                  </a:outerShdw>
                </a:effectLst>
              </a:rPr>
              <a:t/>
            </a:r>
            <a:br>
              <a:rPr lang="en-GB" b="1" u="sng" dirty="0" smtClean="0">
                <a:ln w="900" cmpd="sng">
                  <a:solidFill>
                    <a:schemeClr val="accent1">
                      <a:satMod val="190000"/>
                      <a:alpha val="55000"/>
                    </a:schemeClr>
                  </a:solidFill>
                  <a:prstDash val="solid"/>
                </a:ln>
                <a:solidFill>
                  <a:srgbClr val="7030A0"/>
                </a:solidFill>
                <a:effectLst>
                  <a:outerShdw blurRad="50800" dist="38100" dir="2700000" algn="tl" rotWithShape="0">
                    <a:prstClr val="black">
                      <a:alpha val="40000"/>
                    </a:prstClr>
                  </a:outerShdw>
                </a:effectLst>
              </a:rPr>
            </a:br>
            <a:endParaRPr lang="en-GB" dirty="0" smtClean="0"/>
          </a:p>
        </p:txBody>
      </p:sp>
      <p:sp>
        <p:nvSpPr>
          <p:cNvPr id="6" name="Content Placeholder 3"/>
          <p:cNvSpPr txBox="1">
            <a:spLocks/>
          </p:cNvSpPr>
          <p:nvPr/>
        </p:nvSpPr>
        <p:spPr>
          <a:xfrm>
            <a:off x="214313" y="1714500"/>
            <a:ext cx="6429375" cy="857250"/>
          </a:xfrm>
          <a:prstGeom prst="roundRect">
            <a:avLst>
              <a:gd name="adj" fmla="val 16667"/>
            </a:avLst>
          </a:prstGeom>
          <a:solidFill>
            <a:srgbClr val="5BD4FF"/>
          </a:solidFill>
          <a:ln w="25400" cap="flat" cmpd="sng"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55000" lnSpcReduction="20000"/>
          </a:bodyPr>
          <a:lstStyle/>
          <a:p>
            <a:pPr marL="342900" indent="-342900" fontAlgn="auto">
              <a:spcBef>
                <a:spcPct val="20000"/>
              </a:spcBef>
              <a:spcAft>
                <a:spcPts val="0"/>
              </a:spcAft>
              <a:buFont typeface="Arial" pitchFamily="34" charset="0"/>
              <a:buChar char="•"/>
              <a:defRPr/>
            </a:pPr>
            <a:endParaRPr lang="en-GB" sz="2900" dirty="0">
              <a:solidFill>
                <a:schemeClr val="tx1"/>
              </a:solidFill>
            </a:endParaRPr>
          </a:p>
          <a:p>
            <a:pPr marL="342900" indent="-342900" fontAlgn="auto">
              <a:spcBef>
                <a:spcPct val="20000"/>
              </a:spcBef>
              <a:spcAft>
                <a:spcPts val="0"/>
              </a:spcAft>
              <a:defRPr/>
            </a:pPr>
            <a:r>
              <a:rPr lang="en-GB" sz="2900" dirty="0">
                <a:solidFill>
                  <a:schemeClr val="tx1"/>
                </a:solidFill>
                <a:latin typeface="Comic Sans MS" pitchFamily="66" charset="0"/>
              </a:rPr>
              <a:t>	To help you with this section you need to watch the following clip on </a:t>
            </a:r>
            <a:r>
              <a:rPr lang="en-GB" sz="2900" dirty="0" err="1">
                <a:solidFill>
                  <a:schemeClr val="tx1"/>
                </a:solidFill>
                <a:latin typeface="Comic Sans MS" pitchFamily="66" charset="0"/>
              </a:rPr>
              <a:t>Youtube</a:t>
            </a:r>
            <a:r>
              <a:rPr lang="en-GB" sz="2900" dirty="0">
                <a:solidFill>
                  <a:schemeClr val="tx1"/>
                </a:solidFill>
                <a:latin typeface="Comic Sans MS" pitchFamily="66" charset="0"/>
              </a:rPr>
              <a:t>: </a:t>
            </a:r>
            <a:r>
              <a:rPr lang="en-GB" sz="2400" dirty="0">
                <a:latin typeface="Comic Sans MS" pitchFamily="66" charset="0"/>
                <a:hlinkClick r:id="rId3"/>
              </a:rPr>
              <a:t>http://www.youtube.com/watch?v=F40qEK_F</a:t>
            </a:r>
            <a:r>
              <a:rPr lang="en-GB" sz="2400" dirty="0">
                <a:hlinkClick r:id="rId3"/>
              </a:rPr>
              <a:t>7ho</a:t>
            </a:r>
            <a:endParaRPr lang="en-GB" sz="2900" dirty="0">
              <a:solidFill>
                <a:schemeClr val="bg1"/>
              </a:solidFill>
            </a:endParaRPr>
          </a:p>
          <a:p>
            <a:pPr marL="342900" indent="-342900" fontAlgn="auto">
              <a:spcBef>
                <a:spcPct val="20000"/>
              </a:spcBef>
              <a:spcAft>
                <a:spcPts val="0"/>
              </a:spcAft>
              <a:buFont typeface="Arial" pitchFamily="34" charset="0"/>
              <a:buChar char="•"/>
              <a:defRPr/>
            </a:pPr>
            <a:endParaRPr lang="en-GB" sz="2000" dirty="0"/>
          </a:p>
          <a:p>
            <a:pPr marL="342900" indent="-342900" fontAlgn="auto">
              <a:spcBef>
                <a:spcPct val="20000"/>
              </a:spcBef>
              <a:spcAft>
                <a:spcPts val="0"/>
              </a:spcAft>
              <a:buFont typeface="Arial" pitchFamily="34" charset="0"/>
              <a:buChar char="•"/>
              <a:defRPr/>
            </a:pPr>
            <a:endParaRPr lang="en-GB" sz="2800" dirty="0"/>
          </a:p>
        </p:txBody>
      </p:sp>
      <p:sp>
        <p:nvSpPr>
          <p:cNvPr id="7" name="Content Placeholder 3"/>
          <p:cNvSpPr txBox="1">
            <a:spLocks noGrp="1"/>
          </p:cNvSpPr>
          <p:nvPr>
            <p:ph idx="1"/>
          </p:nvPr>
        </p:nvSpPr>
        <p:spPr>
          <a:xfrm>
            <a:off x="214313" y="2857500"/>
            <a:ext cx="6429375" cy="1357313"/>
          </a:xfrm>
          <a:prstGeom prst="roundRect">
            <a:avLst>
              <a:gd name="adj" fmla="val 16667"/>
            </a:avLst>
          </a:prstGeom>
          <a:solidFill>
            <a:srgbClr val="FB3BE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eaLnBrk="1" fontAlgn="auto" hangingPunct="1">
              <a:spcAft>
                <a:spcPts val="0"/>
              </a:spcAft>
              <a:buFont typeface="Arial" pitchFamily="34" charset="0"/>
              <a:buChar char="•"/>
              <a:defRPr/>
            </a:pPr>
            <a:endParaRPr lang="en-GB" sz="2000" dirty="0" smtClean="0"/>
          </a:p>
          <a:p>
            <a:pPr eaLnBrk="1" fontAlgn="auto" hangingPunct="1">
              <a:spcAft>
                <a:spcPts val="0"/>
              </a:spcAft>
              <a:buFont typeface="Arial" pitchFamily="34" charset="0"/>
              <a:buChar char="•"/>
              <a:defRPr/>
            </a:pPr>
            <a:endParaRPr lang="en-GB" sz="2000" dirty="0"/>
          </a:p>
          <a:p>
            <a:pPr eaLnBrk="1" hangingPunct="1">
              <a:buFont typeface="Arial" charset="0"/>
              <a:buNone/>
              <a:defRPr/>
            </a:pPr>
            <a:r>
              <a:rPr lang="en-GB" sz="4000" dirty="0" smtClean="0">
                <a:solidFill>
                  <a:schemeClr val="tx1"/>
                </a:solidFill>
              </a:rPr>
              <a:t>	</a:t>
            </a:r>
            <a:r>
              <a:rPr lang="en-GB" sz="5600" dirty="0" smtClean="0">
                <a:solidFill>
                  <a:schemeClr val="tx1"/>
                </a:solidFill>
                <a:latin typeface="Comic Sans MS" pitchFamily="66" charset="0"/>
              </a:rPr>
              <a:t>Although Britain is considered to be a Christian country it is very clear that we live in a multi-cultural society. Since the 1950’s there has been a steady growth in the number of Muslims living in Britain, with it now being the second largest religion in Britain as we can see from the clip.</a:t>
            </a:r>
          </a:p>
          <a:p>
            <a:pPr eaLnBrk="1" hangingPunct="1">
              <a:buFont typeface="Arial" charset="0"/>
              <a:buNone/>
              <a:defRPr/>
            </a:pPr>
            <a:r>
              <a:rPr lang="en-GB" sz="5600" dirty="0" smtClean="0">
                <a:solidFill>
                  <a:schemeClr val="tx1"/>
                </a:solidFill>
                <a:latin typeface="Comic Sans MS" pitchFamily="66" charset="0"/>
              </a:rPr>
              <a:t> </a:t>
            </a:r>
          </a:p>
          <a:p>
            <a:pPr eaLnBrk="1" fontAlgn="auto" hangingPunct="1">
              <a:spcAft>
                <a:spcPts val="0"/>
              </a:spcAft>
              <a:buFont typeface="Arial" charset="0"/>
              <a:buNone/>
              <a:defRPr/>
            </a:pPr>
            <a:endParaRPr lang="en-GB" sz="5600" dirty="0">
              <a:solidFill>
                <a:schemeClr val="tx1"/>
              </a:solidFill>
              <a:latin typeface="Comic Sans MS" pitchFamily="66" charset="0"/>
            </a:endParaRPr>
          </a:p>
        </p:txBody>
      </p:sp>
      <p:sp>
        <p:nvSpPr>
          <p:cNvPr id="8" name="Content Placeholder 3"/>
          <p:cNvSpPr txBox="1">
            <a:spLocks/>
          </p:cNvSpPr>
          <p:nvPr/>
        </p:nvSpPr>
        <p:spPr>
          <a:xfrm>
            <a:off x="214313" y="5572125"/>
            <a:ext cx="6429375" cy="3357563"/>
          </a:xfrm>
          <a:prstGeom prst="roundRect">
            <a:avLst>
              <a:gd name="adj" fmla="val 16667"/>
            </a:avLst>
          </a:prstGeom>
          <a:solidFill>
            <a:srgbClr val="5BD4FF"/>
          </a:solidFill>
          <a:ln w="25400" cap="flat" cmpd="sng"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marL="342900" indent="-342900" fontAlgn="auto">
              <a:spcBef>
                <a:spcPct val="20000"/>
              </a:spcBef>
              <a:spcAft>
                <a:spcPts val="0"/>
              </a:spcAft>
              <a:buFont typeface="Arial" pitchFamily="34" charset="0"/>
              <a:buChar char="•"/>
              <a:defRPr/>
            </a:pPr>
            <a:endParaRPr lang="en-GB" sz="2900" dirty="0">
              <a:solidFill>
                <a:schemeClr val="tx1"/>
              </a:solidFill>
            </a:endParaRPr>
          </a:p>
          <a:p>
            <a:pPr marL="342900" indent="-342900" fontAlgn="auto">
              <a:spcBef>
                <a:spcPct val="20000"/>
              </a:spcBef>
              <a:spcAft>
                <a:spcPts val="0"/>
              </a:spcAft>
              <a:defRPr/>
            </a:pPr>
            <a:r>
              <a:rPr lang="en-GB" sz="2900" dirty="0">
                <a:solidFill>
                  <a:schemeClr val="tx1"/>
                </a:solidFill>
                <a:latin typeface="Comic Sans MS" pitchFamily="66" charset="0"/>
              </a:rPr>
              <a:t>	</a:t>
            </a:r>
            <a:endParaRPr lang="en-GB" sz="2800" dirty="0"/>
          </a:p>
        </p:txBody>
      </p:sp>
      <p:sp>
        <p:nvSpPr>
          <p:cNvPr id="6150" name="Rectangle 6"/>
          <p:cNvSpPr>
            <a:spLocks noChangeArrowheads="1"/>
          </p:cNvSpPr>
          <p:nvPr/>
        </p:nvSpPr>
        <p:spPr bwMode="auto">
          <a:xfrm>
            <a:off x="428625" y="5786438"/>
            <a:ext cx="6143625" cy="3046412"/>
          </a:xfrm>
          <a:prstGeom prst="rect">
            <a:avLst/>
          </a:prstGeom>
          <a:noFill/>
          <a:ln w="9525">
            <a:noFill/>
            <a:miter lim="800000"/>
            <a:headEnd/>
            <a:tailEnd/>
          </a:ln>
        </p:spPr>
        <p:txBody>
          <a:bodyPr anchor="ctr">
            <a:spAutoFit/>
          </a:bodyPr>
          <a:lstStyle/>
          <a:p>
            <a:pPr algn="ctr"/>
            <a:r>
              <a:rPr lang="en-GB" sz="1600" b="1" u="sng">
                <a:latin typeface="Comic Sans MS" pitchFamily="66" charset="0"/>
                <a:cs typeface="Times New Roman" pitchFamily="18" charset="0"/>
              </a:rPr>
              <a:t>Your task</a:t>
            </a:r>
            <a:endParaRPr lang="en-GB" sz="1600" b="1" u="sng">
              <a:latin typeface="Comic Sans MS" pitchFamily="66" charset="0"/>
            </a:endParaRPr>
          </a:p>
          <a:p>
            <a:pPr eaLnBrk="0" hangingPunct="0"/>
            <a:r>
              <a:rPr lang="en-GB" sz="1600">
                <a:latin typeface="Comic Sans MS" pitchFamily="66" charset="0"/>
                <a:cs typeface="Times New Roman" pitchFamily="18" charset="0"/>
              </a:rPr>
              <a:t>Carry out a study into Islam.</a:t>
            </a:r>
            <a:endParaRPr lang="en-GB" sz="1600">
              <a:latin typeface="Comic Sans MS" pitchFamily="66" charset="0"/>
            </a:endParaRPr>
          </a:p>
          <a:p>
            <a:pPr eaLnBrk="0" hangingPunct="0"/>
            <a:r>
              <a:rPr lang="en-GB" sz="1600">
                <a:latin typeface="Comic Sans MS" pitchFamily="66" charset="0"/>
                <a:cs typeface="Times New Roman" pitchFamily="18" charset="0"/>
              </a:rPr>
              <a:t>Produce a report on your findings which uses a variety of visual and written information, and covers at least </a:t>
            </a:r>
            <a:r>
              <a:rPr lang="en-GB" sz="1600" b="1">
                <a:latin typeface="Comic Sans MS" pitchFamily="66" charset="0"/>
                <a:cs typeface="Times New Roman" pitchFamily="18" charset="0"/>
              </a:rPr>
              <a:t>two</a:t>
            </a:r>
            <a:r>
              <a:rPr lang="en-GB" sz="1600">
                <a:latin typeface="Comic Sans MS" pitchFamily="66" charset="0"/>
                <a:cs typeface="Times New Roman" pitchFamily="18" charset="0"/>
              </a:rPr>
              <a:t> of the following;</a:t>
            </a:r>
            <a:endParaRPr lang="en-GB" sz="1600">
              <a:latin typeface="Comic Sans MS" pitchFamily="66" charset="0"/>
            </a:endParaRPr>
          </a:p>
          <a:p>
            <a:pPr eaLnBrk="0" hangingPunct="0">
              <a:buFontTx/>
              <a:buChar char="•"/>
            </a:pPr>
            <a:r>
              <a:rPr lang="en-GB" sz="1600">
                <a:latin typeface="Comic Sans MS" pitchFamily="66" charset="0"/>
                <a:cs typeface="Times New Roman" pitchFamily="18" charset="0"/>
              </a:rPr>
              <a:t>Beliefs</a:t>
            </a:r>
          </a:p>
          <a:p>
            <a:pPr eaLnBrk="0" hangingPunct="0">
              <a:buFontTx/>
              <a:buChar char="•"/>
            </a:pPr>
            <a:r>
              <a:rPr lang="en-GB" sz="1600">
                <a:latin typeface="Comic Sans MS" pitchFamily="66" charset="0"/>
                <a:cs typeface="Times New Roman" pitchFamily="18" charset="0"/>
              </a:rPr>
              <a:t>Festivals</a:t>
            </a:r>
          </a:p>
          <a:p>
            <a:pPr eaLnBrk="0" hangingPunct="0">
              <a:buFontTx/>
              <a:buChar char="•"/>
            </a:pPr>
            <a:r>
              <a:rPr lang="en-GB" sz="1600">
                <a:latin typeface="Comic Sans MS" pitchFamily="66" charset="0"/>
                <a:cs typeface="Times New Roman" pitchFamily="18" charset="0"/>
              </a:rPr>
              <a:t>Key Figures/leaders</a:t>
            </a:r>
          </a:p>
          <a:p>
            <a:pPr eaLnBrk="0" hangingPunct="0">
              <a:buFontTx/>
              <a:buChar char="•"/>
            </a:pPr>
            <a:r>
              <a:rPr lang="en-GB" sz="1600">
                <a:latin typeface="Comic Sans MS" pitchFamily="66" charset="0"/>
                <a:cs typeface="Times New Roman" pitchFamily="18" charset="0"/>
              </a:rPr>
              <a:t>Sacred Buildings/places</a:t>
            </a:r>
          </a:p>
          <a:p>
            <a:pPr eaLnBrk="0" hangingPunct="0">
              <a:buFontTx/>
              <a:buChar char="•"/>
            </a:pPr>
            <a:r>
              <a:rPr lang="en-GB" sz="1600">
                <a:latin typeface="Comic Sans MS" pitchFamily="66" charset="0"/>
                <a:cs typeface="Times New Roman" pitchFamily="18" charset="0"/>
              </a:rPr>
              <a:t>Holy Books/Writings</a:t>
            </a:r>
          </a:p>
          <a:p>
            <a:pPr eaLnBrk="0" hangingPunct="0">
              <a:buFontTx/>
              <a:buChar char="•"/>
            </a:pPr>
            <a:r>
              <a:rPr lang="en-GB" sz="1600">
                <a:latin typeface="Comic Sans MS" pitchFamily="66" charset="0"/>
                <a:cs typeface="Times New Roman" pitchFamily="18" charset="0"/>
              </a:rPr>
              <a:t>Moral Codes.</a:t>
            </a:r>
            <a:endParaRPr lang="en-GB" sz="1600">
              <a:latin typeface="Comic Sans MS" pitchFamily="66" charset="0"/>
            </a:endParaRPr>
          </a:p>
          <a:p>
            <a:pPr eaLnBrk="0" hangingPunct="0"/>
            <a:endParaRPr lang="en-GB" sz="1600">
              <a:latin typeface="Comic Sans MS" pitchFamily="66" charset="0"/>
            </a:endParaRPr>
          </a:p>
        </p:txBody>
      </p:sp>
      <p:pic>
        <p:nvPicPr>
          <p:cNvPr id="9" name="Picture 8" descr="multicultural britain.jpg"/>
          <p:cNvPicPr>
            <a:picLocks noChangeAspect="1"/>
          </p:cNvPicPr>
          <p:nvPr/>
        </p:nvPicPr>
        <p:blipFill>
          <a:blip r:embed="rId4" cstate="print"/>
          <a:stretch>
            <a:fillRect/>
          </a:stretch>
        </p:blipFill>
        <p:spPr>
          <a:xfrm rot="20922189">
            <a:off x="357188" y="3968750"/>
            <a:ext cx="2760662" cy="172878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 name="Picture 9" descr="multiculturalism2.jpg"/>
          <p:cNvPicPr>
            <a:picLocks noChangeAspect="1"/>
          </p:cNvPicPr>
          <p:nvPr/>
        </p:nvPicPr>
        <p:blipFill>
          <a:blip r:embed="rId5" cstate="print"/>
          <a:stretch>
            <a:fillRect/>
          </a:stretch>
        </p:blipFill>
        <p:spPr>
          <a:xfrm rot="1309055">
            <a:off x="4699000" y="3965575"/>
            <a:ext cx="1611313" cy="16573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8" y="0"/>
            <a:ext cx="6172200" cy="1524000"/>
          </a:xfrm>
        </p:spPr>
        <p:txBody>
          <a:bodyPr rtlCol="0">
            <a:noAutofit/>
          </a:bodyPr>
          <a:lstStyle/>
          <a:p>
            <a:pPr eaLnBrk="1" fontAlgn="auto" hangingPunct="1">
              <a:spcAft>
                <a:spcPts val="0"/>
              </a:spcAft>
              <a:defRPr/>
            </a:pPr>
            <a:r>
              <a:rPr lang="en-GB" sz="2400" b="1" u="sng" dirty="0" smtClean="0">
                <a:ln w="900" cmpd="sng">
                  <a:solidFill>
                    <a:schemeClr val="accent1">
                      <a:satMod val="190000"/>
                      <a:alpha val="55000"/>
                    </a:schemeClr>
                  </a:solidFill>
                  <a:prstDash val="solid"/>
                </a:ln>
                <a:solidFill>
                  <a:srgbClr val="05FF76"/>
                </a:solidFill>
                <a:effectLst>
                  <a:outerShdw blurRad="50800" dist="38100" dir="2700000" algn="tl" rotWithShape="0">
                    <a:prstClr val="black">
                      <a:alpha val="40000"/>
                    </a:prstClr>
                  </a:outerShdw>
                </a:effectLst>
              </a:rPr>
              <a:t>Week 5 </a:t>
            </a:r>
            <a:r>
              <a:rPr lang="en-GB" sz="3200" b="1" u="sng" dirty="0" smtClean="0">
                <a:ln w="900" cmpd="sng">
                  <a:solidFill>
                    <a:schemeClr val="accent1">
                      <a:satMod val="190000"/>
                      <a:alpha val="55000"/>
                    </a:schemeClr>
                  </a:solidFill>
                  <a:prstDash val="solid"/>
                </a:ln>
                <a:solidFill>
                  <a:srgbClr val="05FF76"/>
                </a:solidFill>
                <a:effectLst>
                  <a:outerShdw blurRad="50800" dist="38100" dir="2700000" algn="tl" rotWithShape="0">
                    <a:prstClr val="black">
                      <a:alpha val="40000"/>
                    </a:prstClr>
                  </a:outerShdw>
                </a:effectLst>
              </a:rPr>
              <a:t/>
            </a:r>
            <a:br>
              <a:rPr lang="en-GB" sz="3200" b="1" u="sng" dirty="0" smtClean="0">
                <a:ln w="900" cmpd="sng">
                  <a:solidFill>
                    <a:schemeClr val="accent1">
                      <a:satMod val="190000"/>
                      <a:alpha val="55000"/>
                    </a:schemeClr>
                  </a:solidFill>
                  <a:prstDash val="solid"/>
                </a:ln>
                <a:solidFill>
                  <a:srgbClr val="05FF76"/>
                </a:solidFill>
                <a:effectLst>
                  <a:outerShdw blurRad="50800" dist="38100" dir="2700000" algn="tl" rotWithShape="0">
                    <a:prstClr val="black">
                      <a:alpha val="40000"/>
                    </a:prstClr>
                  </a:outerShdw>
                </a:effectLst>
              </a:rPr>
            </a:br>
            <a:r>
              <a:rPr lang="en-GB" sz="2400" b="1" u="sng" dirty="0" smtClean="0">
                <a:ln w="900" cmpd="sng">
                  <a:solidFill>
                    <a:schemeClr val="accent1">
                      <a:satMod val="190000"/>
                      <a:alpha val="55000"/>
                    </a:schemeClr>
                  </a:solidFill>
                  <a:prstDash val="solid"/>
                </a:ln>
                <a:solidFill>
                  <a:srgbClr val="7030A0"/>
                </a:solidFill>
                <a:effectLst>
                  <a:outerShdw blurRad="50800" dist="38100" dir="2700000" algn="tl" rotWithShape="0">
                    <a:prstClr val="black">
                      <a:alpha val="40000"/>
                    </a:prstClr>
                  </a:outerShdw>
                </a:effectLst>
              </a:rPr>
              <a:t>Were school life and career opportunities better for children in Britain in 1950 or now?</a:t>
            </a:r>
            <a:br>
              <a:rPr lang="en-GB" sz="2400" b="1" u="sng" dirty="0" smtClean="0">
                <a:ln w="900" cmpd="sng">
                  <a:solidFill>
                    <a:schemeClr val="accent1">
                      <a:satMod val="190000"/>
                      <a:alpha val="55000"/>
                    </a:schemeClr>
                  </a:solidFill>
                  <a:prstDash val="solid"/>
                </a:ln>
                <a:solidFill>
                  <a:srgbClr val="7030A0"/>
                </a:solidFill>
                <a:effectLst>
                  <a:outerShdw blurRad="50800" dist="38100" dir="2700000" algn="tl" rotWithShape="0">
                    <a:prstClr val="black">
                      <a:alpha val="40000"/>
                    </a:prstClr>
                  </a:outerShdw>
                </a:effectLst>
              </a:rPr>
            </a:br>
            <a:endParaRPr lang="en-GB" sz="2400" dirty="0" smtClean="0"/>
          </a:p>
        </p:txBody>
      </p:sp>
      <p:sp>
        <p:nvSpPr>
          <p:cNvPr id="5" name="Content Placeholder 4"/>
          <p:cNvSpPr>
            <a:spLocks noGrp="1"/>
          </p:cNvSpPr>
          <p:nvPr>
            <p:ph idx="1"/>
          </p:nvPr>
        </p:nvSpPr>
        <p:spPr>
          <a:xfrm>
            <a:off x="214313" y="1285875"/>
            <a:ext cx="6429375" cy="928688"/>
          </a:xfrm>
          <a:prstGeom prst="roundRect">
            <a:avLst/>
          </a:prstGeom>
          <a:solidFill>
            <a:srgbClr val="AA72D4"/>
          </a:solidFill>
          <a:ln>
            <a:solidFill>
              <a:srgbClr val="351E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47500" lnSpcReduction="20000"/>
          </a:bodyPr>
          <a:lstStyle/>
          <a:p>
            <a:pPr eaLnBrk="1" fontAlgn="auto" hangingPunct="1">
              <a:spcAft>
                <a:spcPts val="0"/>
              </a:spcAft>
              <a:buFont typeface="Arial" pitchFamily="34" charset="0"/>
              <a:buNone/>
              <a:defRPr/>
            </a:pPr>
            <a:r>
              <a:rPr lang="en-GB" b="1" dirty="0" smtClean="0">
                <a:solidFill>
                  <a:schemeClr val="tx1"/>
                </a:solidFill>
                <a:latin typeface="Comic Sans MS" pitchFamily="66" charset="0"/>
              </a:rPr>
              <a:t>	You are going to write a report on school life and career opportunities in Britain in 1950. The following information should help guide you through what you need to do.</a:t>
            </a:r>
          </a:p>
          <a:p>
            <a:pPr eaLnBrk="1" fontAlgn="auto" hangingPunct="1">
              <a:spcAft>
                <a:spcPts val="0"/>
              </a:spcAft>
              <a:buFont typeface="Arial" pitchFamily="34" charset="0"/>
              <a:buChar char="•"/>
              <a:defRPr/>
            </a:pPr>
            <a:endParaRPr lang="en-GB" dirty="0" smtClean="0">
              <a:solidFill>
                <a:schemeClr val="tx1"/>
              </a:solidFill>
              <a:latin typeface="Comic Sans MS" pitchFamily="66" charset="0"/>
            </a:endParaRPr>
          </a:p>
        </p:txBody>
      </p:sp>
      <p:pic>
        <p:nvPicPr>
          <p:cNvPr id="6" name="Picture 5" descr="1957 primary school.jpg"/>
          <p:cNvPicPr>
            <a:picLocks noChangeAspect="1"/>
          </p:cNvPicPr>
          <p:nvPr/>
        </p:nvPicPr>
        <p:blipFill>
          <a:blip r:embed="rId3" cstate="print"/>
          <a:stretch>
            <a:fillRect/>
          </a:stretch>
        </p:blipFill>
        <p:spPr>
          <a:xfrm>
            <a:off x="5572125" y="2357438"/>
            <a:ext cx="1123950" cy="11017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Picture 6" descr="milk and dog.jpg"/>
          <p:cNvPicPr>
            <a:picLocks noChangeAspect="1"/>
          </p:cNvPicPr>
          <p:nvPr/>
        </p:nvPicPr>
        <p:blipFill>
          <a:blip r:embed="rId4" cstate="print"/>
          <a:stretch>
            <a:fillRect/>
          </a:stretch>
        </p:blipFill>
        <p:spPr>
          <a:xfrm>
            <a:off x="214313" y="2357438"/>
            <a:ext cx="1357312" cy="100171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1" name="Rectangle 10"/>
          <p:cNvSpPr/>
          <p:nvPr/>
        </p:nvSpPr>
        <p:spPr>
          <a:xfrm>
            <a:off x="1928813" y="2500313"/>
            <a:ext cx="3286125" cy="164306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457200" algn="l"/>
              </a:tabLst>
              <a:defRPr/>
            </a:pPr>
            <a:r>
              <a:rPr lang="en-GB" sz="1200" u="sng" dirty="0">
                <a:solidFill>
                  <a:schemeClr val="tx1"/>
                </a:solidFill>
                <a:latin typeface="Comic Sans MS" pitchFamily="66" charset="0"/>
                <a:ea typeface="Times New Roman" pitchFamily="18" charset="0"/>
                <a:cs typeface="Arial" pitchFamily="34" charset="0"/>
              </a:rPr>
              <a:t>Objectives:</a:t>
            </a:r>
            <a:endParaRPr lang="en-GB" sz="1200" u="sng" dirty="0">
              <a:solidFill>
                <a:schemeClr val="tx1"/>
              </a:solidFill>
              <a:latin typeface="Arial" pitchFamily="34" charset="0"/>
              <a:cs typeface="Arial" pitchFamily="34" charset="0"/>
            </a:endParaRPr>
          </a:p>
          <a:p>
            <a:pPr eaLnBrk="0" hangingPunct="0">
              <a:buFontTx/>
              <a:buChar char="•"/>
              <a:tabLst>
                <a:tab pos="457200" algn="l"/>
              </a:tabLst>
              <a:defRPr/>
            </a:pPr>
            <a:r>
              <a:rPr lang="en-GB" sz="1200" b="1" dirty="0">
                <a:solidFill>
                  <a:schemeClr val="tx1"/>
                </a:solidFill>
                <a:latin typeface="Comic Sans MS" pitchFamily="66" charset="0"/>
                <a:ea typeface="Times New Roman" pitchFamily="18" charset="0"/>
                <a:cs typeface="Arial" pitchFamily="34" charset="0"/>
              </a:rPr>
              <a:t>To further develop our skills in research.</a:t>
            </a:r>
            <a:endParaRPr lang="en-GB" sz="1200" dirty="0">
              <a:solidFill>
                <a:schemeClr val="tx1"/>
              </a:solidFill>
              <a:latin typeface="Arial" pitchFamily="34" charset="0"/>
              <a:cs typeface="Arial" pitchFamily="34" charset="0"/>
            </a:endParaRPr>
          </a:p>
          <a:p>
            <a:pPr eaLnBrk="0" hangingPunct="0">
              <a:buFontTx/>
              <a:buChar char="•"/>
              <a:tabLst>
                <a:tab pos="457200" algn="l"/>
              </a:tabLst>
              <a:defRPr/>
            </a:pPr>
            <a:r>
              <a:rPr lang="en-GB" sz="1200" b="1" dirty="0">
                <a:solidFill>
                  <a:schemeClr val="tx1"/>
                </a:solidFill>
                <a:latin typeface="Comic Sans MS" pitchFamily="66" charset="0"/>
                <a:ea typeface="Times New Roman" pitchFamily="18" charset="0"/>
                <a:cs typeface="Arial" pitchFamily="34" charset="0"/>
              </a:rPr>
              <a:t>To develop knowledge on how school life and work has changed since 1950.</a:t>
            </a:r>
            <a:endParaRPr lang="en-GB" sz="1200" dirty="0">
              <a:solidFill>
                <a:schemeClr val="tx1"/>
              </a:solidFill>
              <a:latin typeface="Arial" pitchFamily="34" charset="0"/>
              <a:cs typeface="Arial" pitchFamily="34" charset="0"/>
            </a:endParaRPr>
          </a:p>
          <a:p>
            <a:pPr eaLnBrk="0" hangingPunct="0">
              <a:buFontTx/>
              <a:buChar char="•"/>
              <a:tabLst>
                <a:tab pos="457200" algn="l"/>
              </a:tabLst>
              <a:defRPr/>
            </a:pPr>
            <a:r>
              <a:rPr lang="en-GB" sz="1200" b="1" dirty="0">
                <a:solidFill>
                  <a:schemeClr val="tx1"/>
                </a:solidFill>
                <a:latin typeface="Comic Sans MS" pitchFamily="66" charset="0"/>
                <a:ea typeface="Times New Roman" pitchFamily="18" charset="0"/>
                <a:cs typeface="Arial" pitchFamily="34" charset="0"/>
              </a:rPr>
              <a:t>To evaluate whether career opportunities are better now for all pupils than they were in 1950.</a:t>
            </a:r>
            <a:endParaRPr lang="en-GB" sz="1200" dirty="0">
              <a:solidFill>
                <a:schemeClr val="tx1"/>
              </a:solidFill>
              <a:latin typeface="Arial" pitchFamily="34" charset="0"/>
              <a:cs typeface="Arial" pitchFamily="34" charset="0"/>
            </a:endParaRPr>
          </a:p>
        </p:txBody>
      </p:sp>
      <p:sp>
        <p:nvSpPr>
          <p:cNvPr id="13" name="Rounded Rectangle 12"/>
          <p:cNvSpPr/>
          <p:nvPr/>
        </p:nvSpPr>
        <p:spPr>
          <a:xfrm>
            <a:off x="357188" y="4286250"/>
            <a:ext cx="2571750" cy="4643438"/>
          </a:xfrm>
          <a:prstGeom prst="roundRect">
            <a:avLst/>
          </a:prstGeom>
          <a:solidFill>
            <a:srgbClr val="AA72D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176" name="Rectangle 6"/>
          <p:cNvSpPr>
            <a:spLocks noChangeArrowheads="1"/>
          </p:cNvSpPr>
          <p:nvPr/>
        </p:nvSpPr>
        <p:spPr bwMode="auto">
          <a:xfrm>
            <a:off x="500063" y="4365625"/>
            <a:ext cx="2214562" cy="4248150"/>
          </a:xfrm>
          <a:prstGeom prst="rect">
            <a:avLst/>
          </a:prstGeom>
          <a:noFill/>
          <a:ln w="9525">
            <a:noFill/>
            <a:miter lim="800000"/>
            <a:headEnd/>
            <a:tailEnd/>
          </a:ln>
        </p:spPr>
        <p:txBody>
          <a:bodyPr anchor="ctr">
            <a:spAutoFit/>
          </a:bodyPr>
          <a:lstStyle/>
          <a:p>
            <a:r>
              <a:rPr lang="en-GB" sz="1400" b="1" u="sng" dirty="0">
                <a:latin typeface="Comic Sans MS" pitchFamily="66" charset="0"/>
                <a:cs typeface="Times New Roman" pitchFamily="18" charset="0"/>
              </a:rPr>
              <a:t>Planning</a:t>
            </a:r>
            <a:endParaRPr lang="en-GB" sz="1400" b="1" u="sng" dirty="0">
              <a:cs typeface="Times New Roman" pitchFamily="18" charset="0"/>
            </a:endParaRPr>
          </a:p>
          <a:p>
            <a:pPr eaLnBrk="0" hangingPunct="0"/>
            <a:r>
              <a:rPr lang="en-GB" sz="1400" b="1" u="sng" dirty="0">
                <a:latin typeface="Comic Sans MS" pitchFamily="66" charset="0"/>
                <a:cs typeface="Times New Roman" pitchFamily="18" charset="0"/>
              </a:rPr>
              <a:t>1a) </a:t>
            </a:r>
            <a:r>
              <a:rPr lang="en-GB" sz="1400" b="1" u="sng" dirty="0" smtClean="0">
                <a:latin typeface="Comic Sans MS" pitchFamily="66" charset="0"/>
                <a:cs typeface="Times New Roman" pitchFamily="18" charset="0"/>
              </a:rPr>
              <a:t>Were </a:t>
            </a:r>
            <a:r>
              <a:rPr lang="en-GB" sz="1400" b="1" u="sng" dirty="0">
                <a:latin typeface="Comic Sans MS" pitchFamily="66" charset="0"/>
                <a:cs typeface="Times New Roman" pitchFamily="18" charset="0"/>
              </a:rPr>
              <a:t>school life and career opportunities better for children in 1950 compared to now?</a:t>
            </a:r>
            <a:endParaRPr lang="en-GB" sz="1400" b="1" u="sng" dirty="0"/>
          </a:p>
          <a:p>
            <a:pPr eaLnBrk="0" hangingPunct="0"/>
            <a:r>
              <a:rPr lang="en-GB" sz="1400" dirty="0">
                <a:latin typeface="Comic Sans MS" pitchFamily="66" charset="0"/>
                <a:cs typeface="Times New Roman" pitchFamily="18" charset="0"/>
              </a:rPr>
              <a:t>This will be </a:t>
            </a:r>
            <a:r>
              <a:rPr lang="en-GB" sz="1400" dirty="0" smtClean="0">
                <a:latin typeface="Comic Sans MS" pitchFamily="66" charset="0"/>
                <a:cs typeface="Times New Roman" pitchFamily="18" charset="0"/>
              </a:rPr>
              <a:t>the </a:t>
            </a:r>
            <a:r>
              <a:rPr lang="en-GB" sz="1400" dirty="0">
                <a:latin typeface="Comic Sans MS" pitchFamily="66" charset="0"/>
                <a:cs typeface="Times New Roman" pitchFamily="18" charset="0"/>
              </a:rPr>
              <a:t>“question” you will be looking to answer by the time you have collected your research.</a:t>
            </a:r>
          </a:p>
          <a:p>
            <a:pPr eaLnBrk="0" hangingPunct="0"/>
            <a:r>
              <a:rPr lang="en-GB" sz="1400" dirty="0">
                <a:latin typeface="Comic Sans MS" pitchFamily="66" charset="0"/>
                <a:cs typeface="Times New Roman" pitchFamily="18" charset="0"/>
              </a:rPr>
              <a:t> </a:t>
            </a:r>
            <a:endParaRPr lang="en-GB" sz="1400" dirty="0"/>
          </a:p>
          <a:p>
            <a:pPr eaLnBrk="0" hangingPunct="0">
              <a:buFont typeface="Arial" charset="0"/>
              <a:buChar char="•"/>
            </a:pPr>
            <a:r>
              <a:rPr lang="en-GB" sz="1400" dirty="0">
                <a:latin typeface="Comic Sans MS" pitchFamily="66" charset="0"/>
                <a:cs typeface="Times New Roman" pitchFamily="18" charset="0"/>
              </a:rPr>
              <a:t>How will I find out the information?</a:t>
            </a:r>
            <a:endParaRPr lang="en-GB" sz="1400" dirty="0"/>
          </a:p>
          <a:p>
            <a:pPr eaLnBrk="0" hangingPunct="0">
              <a:buFont typeface="Arial" charset="0"/>
              <a:buChar char="•"/>
            </a:pPr>
            <a:r>
              <a:rPr lang="en-GB" sz="1400" dirty="0">
                <a:latin typeface="Comic Sans MS" pitchFamily="66" charset="0"/>
                <a:cs typeface="Times New Roman" pitchFamily="18" charset="0"/>
              </a:rPr>
              <a:t> What tools/ equipment/ help will I need?</a:t>
            </a:r>
            <a:endParaRPr lang="en-GB" sz="1400" dirty="0"/>
          </a:p>
          <a:p>
            <a:pPr eaLnBrk="0" hangingPunct="0">
              <a:buFont typeface="Arial" charset="0"/>
              <a:buChar char="•"/>
            </a:pPr>
            <a:r>
              <a:rPr lang="en-GB" sz="1400" dirty="0">
                <a:latin typeface="Comic Sans MS" pitchFamily="66" charset="0"/>
                <a:cs typeface="Times New Roman" pitchFamily="18" charset="0"/>
              </a:rPr>
              <a:t> How long will it take?</a:t>
            </a:r>
            <a:endParaRPr lang="en-GB" sz="1400" dirty="0"/>
          </a:p>
          <a:p>
            <a:pPr eaLnBrk="0" hangingPunct="0">
              <a:buFont typeface="Arial" charset="0"/>
              <a:buChar char="•"/>
            </a:pPr>
            <a:endParaRPr lang="en-GB" dirty="0"/>
          </a:p>
        </p:txBody>
      </p:sp>
      <p:sp>
        <p:nvSpPr>
          <p:cNvPr id="18" name="Rounded Rectangle 17"/>
          <p:cNvSpPr/>
          <p:nvPr/>
        </p:nvSpPr>
        <p:spPr>
          <a:xfrm>
            <a:off x="3214688" y="4286250"/>
            <a:ext cx="3429000" cy="4643438"/>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178" name="Rectangle 7"/>
          <p:cNvSpPr>
            <a:spLocks noChangeArrowheads="1"/>
          </p:cNvSpPr>
          <p:nvPr/>
        </p:nvSpPr>
        <p:spPr bwMode="auto">
          <a:xfrm>
            <a:off x="3357563" y="4497388"/>
            <a:ext cx="3214687" cy="4292600"/>
          </a:xfrm>
          <a:prstGeom prst="rect">
            <a:avLst/>
          </a:prstGeom>
          <a:noFill/>
          <a:ln w="9525">
            <a:noFill/>
            <a:miter lim="800000"/>
            <a:headEnd/>
            <a:tailEnd/>
          </a:ln>
        </p:spPr>
        <p:txBody>
          <a:bodyPr anchor="ctr">
            <a:spAutoFit/>
          </a:bodyPr>
          <a:lstStyle/>
          <a:p>
            <a:pPr>
              <a:tabLst>
                <a:tab pos="514350" algn="l"/>
              </a:tabLst>
            </a:pPr>
            <a:r>
              <a:rPr lang="en-GB" sz="1300" b="1" dirty="0">
                <a:latin typeface="Comic Sans MS" pitchFamily="66" charset="0"/>
                <a:cs typeface="Times New Roman" pitchFamily="18" charset="0"/>
              </a:rPr>
              <a:t>Issues to find out about</a:t>
            </a:r>
            <a:endParaRPr lang="en-GB" sz="600" dirty="0">
              <a:cs typeface="Times New Roman" pitchFamily="18" charset="0"/>
            </a:endParaRPr>
          </a:p>
          <a:p>
            <a:pPr eaLnBrk="0" hangingPunct="0">
              <a:tabLst>
                <a:tab pos="514350" algn="l"/>
              </a:tabLst>
            </a:pPr>
            <a:r>
              <a:rPr lang="en-GB" sz="1300" b="1" dirty="0">
                <a:latin typeface="Comic Sans MS" pitchFamily="66" charset="0"/>
                <a:cs typeface="Times New Roman" pitchFamily="18" charset="0"/>
              </a:rPr>
              <a:t>1b)</a:t>
            </a:r>
            <a:r>
              <a:rPr lang="en-GB" sz="1300" dirty="0">
                <a:latin typeface="Comic Sans MS" pitchFamily="66" charset="0"/>
                <a:cs typeface="Times New Roman" pitchFamily="18" charset="0"/>
              </a:rPr>
              <a:t> </a:t>
            </a:r>
            <a:r>
              <a:rPr lang="en-GB" sz="1300" b="1" u="sng" dirty="0">
                <a:latin typeface="Comic Sans MS" pitchFamily="66" charset="0"/>
                <a:cs typeface="Times New Roman" pitchFamily="18" charset="0"/>
              </a:rPr>
              <a:t>Areas you will need to find out about are:</a:t>
            </a:r>
            <a:endParaRPr lang="en-GB" sz="600" b="1" u="sng" dirty="0">
              <a:cs typeface="Times New Roman" pitchFamily="18" charset="0"/>
            </a:endParaRPr>
          </a:p>
          <a:p>
            <a:pPr eaLnBrk="0" hangingPunct="0">
              <a:buFontTx/>
              <a:buChar char="•"/>
              <a:tabLst>
                <a:tab pos="514350" algn="l"/>
              </a:tabLst>
            </a:pPr>
            <a:r>
              <a:rPr lang="en-GB" sz="1300" dirty="0">
                <a:latin typeface="Comic Sans MS" pitchFamily="66" charset="0"/>
                <a:cs typeface="Times New Roman" pitchFamily="18" charset="0"/>
              </a:rPr>
              <a:t>How did pupils apply to get into secondary school (what was the 11 plus </a:t>
            </a:r>
            <a:r>
              <a:rPr lang="en-GB" sz="1300" dirty="0" smtClean="0">
                <a:latin typeface="Comic Sans MS" pitchFamily="66" charset="0"/>
                <a:cs typeface="Times New Roman" pitchFamily="18" charset="0"/>
              </a:rPr>
              <a:t>exam?) </a:t>
            </a:r>
            <a:endParaRPr lang="en-GB" sz="600" dirty="0"/>
          </a:p>
          <a:p>
            <a:pPr eaLnBrk="0" hangingPunct="0">
              <a:buFontTx/>
              <a:buChar char="•"/>
              <a:tabLst>
                <a:tab pos="514350" algn="l"/>
              </a:tabLst>
            </a:pPr>
            <a:r>
              <a:rPr lang="en-GB" sz="1300" dirty="0">
                <a:latin typeface="Comic Sans MS" pitchFamily="66" charset="0"/>
                <a:cs typeface="Times New Roman" pitchFamily="18" charset="0"/>
              </a:rPr>
              <a:t>How could the school you went to have an impact on your future career?</a:t>
            </a:r>
            <a:endParaRPr lang="en-GB" sz="600" dirty="0"/>
          </a:p>
          <a:p>
            <a:pPr eaLnBrk="0" hangingPunct="0">
              <a:buFontTx/>
              <a:buChar char="•"/>
              <a:tabLst>
                <a:tab pos="514350" algn="l"/>
              </a:tabLst>
            </a:pPr>
            <a:r>
              <a:rPr lang="en-GB" sz="1300" dirty="0">
                <a:latin typeface="Comic Sans MS" pitchFamily="66" charset="0"/>
                <a:cs typeface="Times New Roman" pitchFamily="18" charset="0"/>
              </a:rPr>
              <a:t>Did girls and boys do the same subjects?</a:t>
            </a:r>
            <a:endParaRPr lang="en-GB" sz="600" dirty="0"/>
          </a:p>
          <a:p>
            <a:pPr eaLnBrk="0" hangingPunct="0">
              <a:buFontTx/>
              <a:buChar char="•"/>
              <a:tabLst>
                <a:tab pos="514350" algn="l"/>
              </a:tabLst>
            </a:pPr>
            <a:r>
              <a:rPr lang="en-GB" sz="1300" dirty="0">
                <a:latin typeface="Comic Sans MS" pitchFamily="66" charset="0"/>
                <a:cs typeface="Times New Roman" pitchFamily="18" charset="0"/>
              </a:rPr>
              <a:t>What was meant by the “3 Rs”?</a:t>
            </a:r>
            <a:endParaRPr lang="en-GB" sz="600" dirty="0"/>
          </a:p>
          <a:p>
            <a:pPr eaLnBrk="0" hangingPunct="0">
              <a:buFontTx/>
              <a:buChar char="•"/>
              <a:tabLst>
                <a:tab pos="514350" algn="l"/>
              </a:tabLst>
            </a:pPr>
            <a:r>
              <a:rPr lang="en-GB" sz="1300" dirty="0">
                <a:latin typeface="Comic Sans MS" pitchFamily="66" charset="0"/>
                <a:cs typeface="Times New Roman" pitchFamily="18" charset="0"/>
              </a:rPr>
              <a:t>How were pupils punished for doing something wrong?</a:t>
            </a:r>
            <a:endParaRPr lang="en-GB" sz="600" dirty="0"/>
          </a:p>
          <a:p>
            <a:pPr eaLnBrk="0" hangingPunct="0">
              <a:buFontTx/>
              <a:buChar char="•"/>
              <a:tabLst>
                <a:tab pos="514350" algn="l"/>
              </a:tabLst>
            </a:pPr>
            <a:r>
              <a:rPr lang="en-GB" sz="1300" dirty="0">
                <a:latin typeface="Comic Sans MS" pitchFamily="66" charset="0"/>
                <a:cs typeface="Times New Roman" pitchFamily="18" charset="0"/>
              </a:rPr>
              <a:t>Are there any subjects that were taught then, but are not taught now?</a:t>
            </a:r>
            <a:endParaRPr lang="en-GB" sz="600" dirty="0"/>
          </a:p>
          <a:p>
            <a:pPr eaLnBrk="0" hangingPunct="0">
              <a:buFontTx/>
              <a:buChar char="•"/>
              <a:tabLst>
                <a:tab pos="514350" algn="l"/>
              </a:tabLst>
            </a:pPr>
            <a:r>
              <a:rPr lang="en-GB" sz="1300" dirty="0">
                <a:latin typeface="Comic Sans MS" pitchFamily="66" charset="0"/>
                <a:cs typeface="Times New Roman" pitchFamily="18" charset="0"/>
              </a:rPr>
              <a:t>Are there any subjects that are taught now, but was not taught then?</a:t>
            </a:r>
            <a:endParaRPr lang="en-GB" sz="600" dirty="0"/>
          </a:p>
          <a:p>
            <a:pPr eaLnBrk="0" hangingPunct="0">
              <a:buFontTx/>
              <a:buChar char="•"/>
              <a:tabLst>
                <a:tab pos="514350" algn="l"/>
              </a:tabLst>
            </a:pPr>
            <a:r>
              <a:rPr lang="en-GB" sz="1300" dirty="0">
                <a:latin typeface="Comic Sans MS" pitchFamily="66" charset="0"/>
                <a:cs typeface="Times New Roman" pitchFamily="18" charset="0"/>
              </a:rPr>
              <a:t>How were the career opportunities for girls different to what they are now? Include work, sixth form college and university.</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endParaRPr lang="en-GB" smtClean="0"/>
          </a:p>
        </p:txBody>
      </p:sp>
      <p:sp>
        <p:nvSpPr>
          <p:cNvPr id="4" name="Rounded Rectangle 3"/>
          <p:cNvSpPr/>
          <p:nvPr/>
        </p:nvSpPr>
        <p:spPr>
          <a:xfrm>
            <a:off x="357188" y="285750"/>
            <a:ext cx="6072187" cy="1143000"/>
          </a:xfrm>
          <a:prstGeom prst="roundRect">
            <a:avLst/>
          </a:prstGeom>
          <a:solidFill>
            <a:srgbClr val="FFFF00"/>
          </a:solidFill>
          <a:ln>
            <a:solidFill>
              <a:srgbClr val="351E4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457200" algn="l"/>
              </a:tabLst>
              <a:defRPr/>
            </a:pPr>
            <a:r>
              <a:rPr lang="en-GB" dirty="0">
                <a:solidFill>
                  <a:schemeClr val="tx1"/>
                </a:solidFill>
                <a:latin typeface="Comic Sans MS" pitchFamily="66" charset="0"/>
                <a:ea typeface="Times New Roman" pitchFamily="18" charset="0"/>
                <a:cs typeface="Arial" pitchFamily="34" charset="0"/>
              </a:rPr>
              <a:t>Your report should be a summary of what you were researching, how you researched it, and what the answers were. Your basic outline of the report should be as follows:</a:t>
            </a:r>
            <a:endParaRPr lang="en-GB" dirty="0">
              <a:solidFill>
                <a:schemeClr val="tx1"/>
              </a:solidFill>
              <a:latin typeface="Arial" pitchFamily="34" charset="0"/>
              <a:cs typeface="Arial" pitchFamily="34" charset="0"/>
            </a:endParaRPr>
          </a:p>
        </p:txBody>
      </p:sp>
      <p:sp>
        <p:nvSpPr>
          <p:cNvPr id="6" name="Content Placeholder 5"/>
          <p:cNvSpPr>
            <a:spLocks noGrp="1"/>
          </p:cNvSpPr>
          <p:nvPr>
            <p:ph idx="1"/>
          </p:nvPr>
        </p:nvSpPr>
        <p:spPr>
          <a:xfrm>
            <a:off x="285750" y="1714500"/>
            <a:ext cx="6243638" cy="6572250"/>
          </a:xfrm>
          <a:prstGeom prst="roundRect">
            <a:avLst/>
          </a:prstGeom>
          <a:solidFill>
            <a:srgbClr val="AA72D4"/>
          </a:solidFill>
          <a:ln>
            <a:solidFill>
              <a:srgbClr val="351E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55000" lnSpcReduction="20000"/>
          </a:bodyPr>
          <a:lstStyle/>
          <a:p>
            <a:pPr marL="0" indent="0">
              <a:spcBef>
                <a:spcPct val="0"/>
              </a:spcBef>
              <a:buFontTx/>
              <a:buChar char="•"/>
              <a:tabLst>
                <a:tab pos="457200" algn="l"/>
              </a:tabLst>
              <a:defRPr/>
            </a:pPr>
            <a:r>
              <a:rPr lang="en-GB" dirty="0" smtClean="0">
                <a:solidFill>
                  <a:schemeClr val="tx1"/>
                </a:solidFill>
                <a:latin typeface="Comic Sans MS" pitchFamily="66" charset="0"/>
                <a:ea typeface="Times New Roman" pitchFamily="18" charset="0"/>
                <a:cs typeface="Arial" pitchFamily="34" charset="0"/>
              </a:rPr>
              <a:t>Say what your research question is (My research question is…).</a:t>
            </a:r>
            <a:endParaRPr lang="en-GB" dirty="0" smtClean="0">
              <a:solidFill>
                <a:schemeClr val="tx1"/>
              </a:solidFill>
              <a:latin typeface="Arial" pitchFamily="34" charset="0"/>
              <a:cs typeface="Arial" pitchFamily="34" charset="0"/>
            </a:endParaRPr>
          </a:p>
          <a:p>
            <a:pPr marL="0" indent="0">
              <a:spcBef>
                <a:spcPct val="0"/>
              </a:spcBef>
              <a:buFontTx/>
              <a:buChar char="•"/>
              <a:tabLst>
                <a:tab pos="457200" algn="l"/>
              </a:tabLst>
              <a:defRPr/>
            </a:pPr>
            <a:r>
              <a:rPr lang="en-GB" dirty="0" smtClean="0">
                <a:solidFill>
                  <a:schemeClr val="tx1"/>
                </a:solidFill>
                <a:latin typeface="Comic Sans MS" pitchFamily="66" charset="0"/>
                <a:ea typeface="Times New Roman" pitchFamily="18" charset="0"/>
                <a:cs typeface="Arial" pitchFamily="34" charset="0"/>
              </a:rPr>
              <a:t>Write what you were going to find out.</a:t>
            </a:r>
            <a:endParaRPr lang="en-GB" dirty="0" smtClean="0">
              <a:solidFill>
                <a:schemeClr val="tx1"/>
              </a:solidFill>
              <a:latin typeface="Arial" pitchFamily="34" charset="0"/>
              <a:cs typeface="Arial" pitchFamily="34" charset="0"/>
            </a:endParaRPr>
          </a:p>
          <a:p>
            <a:pPr marL="0" indent="0">
              <a:spcBef>
                <a:spcPct val="0"/>
              </a:spcBef>
              <a:buFontTx/>
              <a:buChar char="•"/>
              <a:tabLst>
                <a:tab pos="457200" algn="l"/>
              </a:tabLst>
              <a:defRPr/>
            </a:pPr>
            <a:r>
              <a:rPr lang="en-GB" dirty="0" smtClean="0">
                <a:solidFill>
                  <a:schemeClr val="tx1"/>
                </a:solidFill>
                <a:latin typeface="Comic Sans MS" pitchFamily="66" charset="0"/>
                <a:ea typeface="Times New Roman" pitchFamily="18" charset="0"/>
                <a:cs typeface="Arial" pitchFamily="34" charset="0"/>
              </a:rPr>
              <a:t>Where did you plan to get your information from and did you manage to get it?</a:t>
            </a:r>
          </a:p>
          <a:p>
            <a:pPr marL="0" indent="0">
              <a:spcBef>
                <a:spcPct val="0"/>
              </a:spcBef>
              <a:buFont typeface="Arial" pitchFamily="34" charset="0"/>
              <a:buNone/>
              <a:tabLst>
                <a:tab pos="457200" algn="l"/>
              </a:tabLst>
              <a:defRPr/>
            </a:pPr>
            <a:endParaRPr lang="en-GB" dirty="0" smtClean="0">
              <a:solidFill>
                <a:schemeClr val="tx1"/>
              </a:solidFill>
              <a:latin typeface="Arial" pitchFamily="34" charset="0"/>
              <a:cs typeface="Arial" pitchFamily="34" charset="0"/>
            </a:endParaRPr>
          </a:p>
          <a:p>
            <a:pPr marL="0" indent="0">
              <a:spcBef>
                <a:spcPct val="0"/>
              </a:spcBef>
              <a:buFontTx/>
              <a:buChar char="•"/>
              <a:tabLst>
                <a:tab pos="457200" algn="l"/>
              </a:tabLst>
              <a:defRPr/>
            </a:pPr>
            <a:r>
              <a:rPr lang="en-GB" dirty="0" smtClean="0">
                <a:solidFill>
                  <a:schemeClr val="tx1"/>
                </a:solidFill>
                <a:latin typeface="Comic Sans MS" pitchFamily="66" charset="0"/>
                <a:ea typeface="Times New Roman" pitchFamily="18" charset="0"/>
                <a:cs typeface="Arial" pitchFamily="34" charset="0"/>
              </a:rPr>
              <a:t>What did the information say about school life and career opportunities in the 1950s Britain? How is this different to now?</a:t>
            </a:r>
          </a:p>
          <a:p>
            <a:pPr marL="0" indent="0">
              <a:spcBef>
                <a:spcPct val="0"/>
              </a:spcBef>
              <a:buFontTx/>
              <a:buChar char="•"/>
              <a:tabLst>
                <a:tab pos="457200" algn="l"/>
              </a:tabLst>
              <a:defRPr/>
            </a:pPr>
            <a:endParaRPr lang="en-GB" dirty="0" smtClean="0">
              <a:solidFill>
                <a:schemeClr val="tx1"/>
              </a:solidFill>
              <a:latin typeface="Arial" pitchFamily="34" charset="0"/>
              <a:cs typeface="Arial" pitchFamily="34" charset="0"/>
            </a:endParaRPr>
          </a:p>
          <a:p>
            <a:pPr marL="0" indent="0">
              <a:spcBef>
                <a:spcPct val="0"/>
              </a:spcBef>
              <a:buFontTx/>
              <a:buChar char="•"/>
              <a:tabLst>
                <a:tab pos="457200" algn="l"/>
              </a:tabLst>
              <a:defRPr/>
            </a:pPr>
            <a:r>
              <a:rPr lang="en-GB" dirty="0" smtClean="0">
                <a:solidFill>
                  <a:schemeClr val="tx1"/>
                </a:solidFill>
                <a:latin typeface="Comic Sans MS" pitchFamily="66" charset="0"/>
                <a:ea typeface="Times New Roman" pitchFamily="18" charset="0"/>
                <a:cs typeface="Arial" pitchFamily="34" charset="0"/>
              </a:rPr>
              <a:t>Include people’s experiences of their life at school and the careers that were available to them.</a:t>
            </a:r>
            <a:endParaRPr lang="en-GB" dirty="0" smtClean="0">
              <a:solidFill>
                <a:schemeClr val="tx1"/>
              </a:solidFill>
              <a:latin typeface="Arial" pitchFamily="34" charset="0"/>
              <a:cs typeface="Arial" pitchFamily="34" charset="0"/>
            </a:endParaRPr>
          </a:p>
          <a:p>
            <a:pPr marL="0" indent="0">
              <a:spcBef>
                <a:spcPct val="0"/>
              </a:spcBef>
              <a:buFontTx/>
              <a:buChar char="•"/>
              <a:tabLst>
                <a:tab pos="457200" algn="l"/>
              </a:tabLst>
              <a:defRPr/>
            </a:pPr>
            <a:r>
              <a:rPr lang="en-GB" dirty="0" smtClean="0">
                <a:solidFill>
                  <a:schemeClr val="tx1"/>
                </a:solidFill>
                <a:latin typeface="Comic Sans MS" pitchFamily="66" charset="0"/>
                <a:ea typeface="Times New Roman" pitchFamily="18" charset="0"/>
                <a:cs typeface="Arial" pitchFamily="34" charset="0"/>
              </a:rPr>
              <a:t>Include different views and opinions from the people you have spoken to and what you have read on what things are better now than they were in 1950, and the other way round. </a:t>
            </a:r>
          </a:p>
          <a:p>
            <a:pPr marL="0" indent="0">
              <a:spcBef>
                <a:spcPct val="0"/>
              </a:spcBef>
              <a:buFontTx/>
              <a:buChar char="•"/>
              <a:tabLst>
                <a:tab pos="457200" algn="l"/>
              </a:tabLst>
              <a:defRPr/>
            </a:pPr>
            <a:endParaRPr lang="en-GB" dirty="0" smtClean="0">
              <a:solidFill>
                <a:schemeClr val="tx1"/>
              </a:solidFill>
              <a:latin typeface="Arial" pitchFamily="34" charset="0"/>
              <a:cs typeface="Arial" pitchFamily="34" charset="0"/>
            </a:endParaRPr>
          </a:p>
          <a:p>
            <a:pPr marL="0" indent="0">
              <a:spcBef>
                <a:spcPct val="0"/>
              </a:spcBef>
              <a:buFontTx/>
              <a:buChar char="•"/>
              <a:tabLst>
                <a:tab pos="457200" algn="l"/>
              </a:tabLst>
              <a:defRPr/>
            </a:pPr>
            <a:r>
              <a:rPr lang="en-GB" dirty="0" smtClean="0">
                <a:solidFill>
                  <a:schemeClr val="tx1"/>
                </a:solidFill>
                <a:latin typeface="Comic Sans MS" pitchFamily="66" charset="0"/>
                <a:ea typeface="Times New Roman" pitchFamily="18" charset="0"/>
                <a:cs typeface="Arial" pitchFamily="34" charset="0"/>
              </a:rPr>
              <a:t>Has this exercise changed your view in anyway about how you see your life at school and what opportunities you have for your future?</a:t>
            </a:r>
          </a:p>
          <a:p>
            <a:pPr marL="0" indent="0">
              <a:spcBef>
                <a:spcPct val="0"/>
              </a:spcBef>
              <a:buFont typeface="Arial" pitchFamily="34" charset="0"/>
              <a:buNone/>
              <a:tabLst>
                <a:tab pos="457200" algn="l"/>
              </a:tabLst>
              <a:defRPr/>
            </a:pPr>
            <a:endParaRPr lang="en-GB" dirty="0" smtClean="0">
              <a:solidFill>
                <a:schemeClr val="tx1"/>
              </a:solidFill>
              <a:latin typeface="Arial" pitchFamily="34" charset="0"/>
              <a:cs typeface="Arial" pitchFamily="34" charset="0"/>
            </a:endParaRPr>
          </a:p>
          <a:p>
            <a:pPr marL="0" indent="0">
              <a:spcBef>
                <a:spcPct val="0"/>
              </a:spcBef>
              <a:buFontTx/>
              <a:buChar char="•"/>
              <a:tabLst>
                <a:tab pos="457200" algn="l"/>
              </a:tabLst>
              <a:defRPr/>
            </a:pPr>
            <a:r>
              <a:rPr lang="en-GB" dirty="0" smtClean="0">
                <a:solidFill>
                  <a:schemeClr val="tx1"/>
                </a:solidFill>
                <a:latin typeface="Comic Sans MS" pitchFamily="66" charset="0"/>
                <a:ea typeface="Times New Roman" pitchFamily="18" charset="0"/>
                <a:cs typeface="Arial" pitchFamily="34" charset="0"/>
              </a:rPr>
              <a:t>Write a conclusion at the end of the report that clearly relates to your research question (i.e., in two or three sentences what was the answer to your “research question”?)</a:t>
            </a:r>
            <a:endParaRPr lang="en-GB" dirty="0" smtClean="0">
              <a:solidFill>
                <a:schemeClr val="tx1"/>
              </a:solidFill>
              <a:latin typeface="Arial" pitchFamily="34" charset="0"/>
              <a:cs typeface="Arial" pitchFamily="34" charset="0"/>
            </a:endParaRPr>
          </a:p>
          <a:p>
            <a:pPr marL="0" indent="0">
              <a:spcBef>
                <a:spcPct val="0"/>
              </a:spcBef>
              <a:buFont typeface="Arial" pitchFamily="34" charset="0"/>
              <a:buNone/>
              <a:tabLst>
                <a:tab pos="457200" algn="l"/>
              </a:tabLst>
              <a:defRPr/>
            </a:pPr>
            <a:endParaRPr lang="en-GB" sz="4000" dirty="0" smtClean="0">
              <a:solidFill>
                <a:schemeClr val="tx1"/>
              </a:solidFill>
              <a:latin typeface="Arial" pitchFamily="34" charset="0"/>
              <a:cs typeface="Arial" pitchFamily="34" charset="0"/>
            </a:endParaRPr>
          </a:p>
          <a:p>
            <a:pPr eaLnBrk="1" fontAlgn="auto" hangingPunct="1">
              <a:spcAft>
                <a:spcPts val="0"/>
              </a:spcAft>
              <a:buFont typeface="Arial" pitchFamily="34" charset="0"/>
              <a:buChar char="•"/>
              <a:defRPr/>
            </a:pPr>
            <a:endParaRPr lang="en-GB" dirty="0" smtClean="0"/>
          </a:p>
        </p:txBody>
      </p:sp>
      <p:pic>
        <p:nvPicPr>
          <p:cNvPr id="7" name="Picture 6" descr="1950s food tech.jpg"/>
          <p:cNvPicPr>
            <a:picLocks noChangeAspect="1"/>
          </p:cNvPicPr>
          <p:nvPr/>
        </p:nvPicPr>
        <p:blipFill>
          <a:blip r:embed="rId3" cstate="print"/>
          <a:stretch>
            <a:fillRect/>
          </a:stretch>
        </p:blipFill>
        <p:spPr>
          <a:xfrm>
            <a:off x="5072063" y="7429500"/>
            <a:ext cx="1571625" cy="154781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00"/>
        </a:solidFill>
        <a:ln>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413</TotalTime>
  <Words>869</Words>
  <Application>Microsoft Office PowerPoint</Application>
  <PresentationFormat>On-screen Show (4:3)</PresentationFormat>
  <Paragraphs>119</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  Week 1 What was life like in the 1950s?  </vt:lpstr>
      <vt:lpstr>Week 2 Interviewing somebody who was alive during the 1950s. </vt:lpstr>
      <vt:lpstr>Week 3 What were towns like in Britain during the 1950s? </vt:lpstr>
      <vt:lpstr>  Week 4  How does religion in the 1950s  compare with today? </vt:lpstr>
      <vt:lpstr>Week 5  Were school life and career opportunities better for children in Britain in 1950 or now? </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Holly</dc:creator>
  <cp:lastModifiedBy>mfrost</cp:lastModifiedBy>
  <cp:revision>65</cp:revision>
  <dcterms:created xsi:type="dcterms:W3CDTF">2010-02-28T12:41:10Z</dcterms:created>
  <dcterms:modified xsi:type="dcterms:W3CDTF">2012-11-18T15:47:48Z</dcterms:modified>
</cp:coreProperties>
</file>